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4" r:id="rId4"/>
    <p:sldId id="296" r:id="rId5"/>
    <p:sldId id="297" r:id="rId6"/>
    <p:sldId id="298" r:id="rId7"/>
    <p:sldId id="362" r:id="rId8"/>
    <p:sldId id="363" r:id="rId9"/>
    <p:sldId id="364" r:id="rId10"/>
    <p:sldId id="365" r:id="rId11"/>
    <p:sldId id="366" r:id="rId12"/>
    <p:sldId id="367" r:id="rId13"/>
    <p:sldId id="353" r:id="rId14"/>
    <p:sldId id="368" r:id="rId15"/>
    <p:sldId id="369" r:id="rId16"/>
    <p:sldId id="370" r:id="rId17"/>
    <p:sldId id="371" r:id="rId18"/>
    <p:sldId id="372" r:id="rId19"/>
    <p:sldId id="373" r:id="rId20"/>
    <p:sldId id="374" r:id="rId21"/>
    <p:sldId id="375" r:id="rId22"/>
    <p:sldId id="376" r:id="rId23"/>
    <p:sldId id="377" r:id="rId24"/>
    <p:sldId id="378" r:id="rId25"/>
    <p:sldId id="379" r:id="rId26"/>
    <p:sldId id="380" r:id="rId27"/>
    <p:sldId id="381" r:id="rId28"/>
    <p:sldId id="382" r:id="rId29"/>
    <p:sldId id="359" r:id="rId30"/>
    <p:sldId id="383" r:id="rId31"/>
    <p:sldId id="384" r:id="rId32"/>
    <p:sldId id="385" r:id="rId33"/>
    <p:sldId id="360"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4" r:id="rId52"/>
    <p:sldId id="405" r:id="rId53"/>
    <p:sldId id="406" r:id="rId54"/>
    <p:sldId id="407" r:id="rId55"/>
    <p:sldId id="408" r:id="rId56"/>
    <p:sldId id="409" r:id="rId57"/>
    <p:sldId id="410" r:id="rId58"/>
    <p:sldId id="351" r:id="rId59"/>
    <p:sldId id="352" r:id="rId60"/>
    <p:sldId id="27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D426C1EF-EAAD-41AF-ABCB-7015E6CA6125}">
          <p14:sldIdLst>
            <p14:sldId id="256"/>
            <p14:sldId id="257"/>
            <p14:sldId id="294"/>
            <p14:sldId id="296"/>
            <p14:sldId id="297"/>
            <p14:sldId id="298"/>
            <p14:sldId id="362"/>
            <p14:sldId id="363"/>
            <p14:sldId id="364"/>
            <p14:sldId id="365"/>
            <p14:sldId id="366"/>
            <p14:sldId id="367"/>
            <p14:sldId id="353"/>
            <p14:sldId id="368"/>
            <p14:sldId id="369"/>
            <p14:sldId id="370"/>
            <p14:sldId id="371"/>
          </p14:sldIdLst>
        </p14:section>
        <p14:section name="Раздел без заголовка" id="{B243C3E6-8D03-47D9-B4DC-D1ACBA05BC0E}">
          <p14:sldIdLst>
            <p14:sldId id="372"/>
            <p14:sldId id="373"/>
            <p14:sldId id="374"/>
            <p14:sldId id="375"/>
            <p14:sldId id="376"/>
            <p14:sldId id="377"/>
            <p14:sldId id="378"/>
            <p14:sldId id="379"/>
            <p14:sldId id="380"/>
            <p14:sldId id="381"/>
            <p14:sldId id="382"/>
            <p14:sldId id="359"/>
            <p14:sldId id="383"/>
            <p14:sldId id="384"/>
            <p14:sldId id="385"/>
            <p14:sldId id="360"/>
            <p14:sldId id="386"/>
            <p14:sldId id="387"/>
            <p14:sldId id="388"/>
            <p14:sldId id="389"/>
            <p14:sldId id="390"/>
            <p14:sldId id="391"/>
            <p14:sldId id="392"/>
            <p14:sldId id="393"/>
            <p14:sldId id="394"/>
            <p14:sldId id="395"/>
            <p14:sldId id="396"/>
            <p14:sldId id="397"/>
            <p14:sldId id="398"/>
            <p14:sldId id="399"/>
            <p14:sldId id="400"/>
            <p14:sldId id="401"/>
            <p14:sldId id="402"/>
            <p14:sldId id="404"/>
            <p14:sldId id="405"/>
            <p14:sldId id="406"/>
            <p14:sldId id="407"/>
            <p14:sldId id="408"/>
            <p14:sldId id="409"/>
            <p14:sldId id="410"/>
            <p14:sldId id="351"/>
            <p14:sldId id="352"/>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660"/>
  </p:normalViewPr>
  <p:slideViewPr>
    <p:cSldViewPr snapToGrid="0">
      <p:cViewPr varScale="1">
        <p:scale>
          <a:sx n="115" d="100"/>
          <a:sy n="115" d="100"/>
        </p:scale>
        <p:origin x="13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796027F-7875-4030-9381-8BD8C4F21935}" type="datetimeFigureOut">
              <a:rPr lang="en-US" dirty="0"/>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4509A250-FF31-4206-8172-F9D3106AACB1}" type="datetimeFigureOut">
              <a:rPr lang="en-US" dirty="0"/>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132407" y="136252"/>
            <a:ext cx="7976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algn="ctr" eaLnBrk="1" hangingPunct="1">
              <a:defRPr/>
            </a:pPr>
            <a:r>
              <a:rPr lang="ru-RU" altLang="ru-RU" sz="2000" b="1" dirty="0">
                <a:ea typeface="Tahoma" panose="020B0604030504040204" pitchFamily="34" charset="0"/>
                <a:cs typeface="Tahoma" panose="020B0604030504040204" pitchFamily="34" charset="0"/>
              </a:rPr>
              <a:t>Донской Государственный Технический Университет.</a:t>
            </a:r>
          </a:p>
          <a:p>
            <a:pPr algn="ctr" eaLnBrk="1" hangingPunct="1">
              <a:defRPr/>
            </a:pPr>
            <a:r>
              <a:rPr lang="ru-RU" altLang="ru-RU" sz="2000" b="1" dirty="0">
                <a:ea typeface="Tahoma" panose="020B0604030504040204" pitchFamily="34" charset="0"/>
                <a:cs typeface="Tahoma" panose="020B0604030504040204" pitchFamily="34" charset="0"/>
              </a:rPr>
              <a:t>Факультет: Информатика и вычислительная техника.</a:t>
            </a:r>
          </a:p>
          <a:p>
            <a:pPr algn="ctr" eaLnBrk="1" hangingPunct="1">
              <a:defRPr/>
            </a:pPr>
            <a:r>
              <a:rPr lang="ru-RU" altLang="ru-RU" sz="2000" b="1" dirty="0">
                <a:ea typeface="Tahoma" panose="020B0604030504040204" pitchFamily="34" charset="0"/>
                <a:cs typeface="Tahoma" panose="020B0604030504040204" pitchFamily="34" charset="0"/>
              </a:rPr>
              <a:t>Предмет: история (история России, всеобщая история)</a:t>
            </a:r>
          </a:p>
        </p:txBody>
      </p:sp>
      <p:sp>
        <p:nvSpPr>
          <p:cNvPr id="6" name="Прямоугольник 5"/>
          <p:cNvSpPr/>
          <p:nvPr/>
        </p:nvSpPr>
        <p:spPr>
          <a:xfrm>
            <a:off x="1548602" y="2256352"/>
            <a:ext cx="9143999" cy="430887"/>
          </a:xfrm>
          <a:prstGeom prst="rect">
            <a:avLst/>
          </a:prstGeom>
        </p:spPr>
        <p:txBody>
          <a:bodyPr wrap="square">
            <a:spAutoFit/>
          </a:bodyPr>
          <a:lstStyle/>
          <a:p>
            <a:pPr algn="ctr" eaLnBrk="1" hangingPunct="1">
              <a:defRPr/>
            </a:pPr>
            <a:r>
              <a:rPr lang="ru-RU" altLang="ru-RU" sz="2200" b="1" dirty="0">
                <a:latin typeface="Tahoma" panose="020B0604030504040204" pitchFamily="34" charset="0"/>
                <a:ea typeface="Tahoma" panose="020B0604030504040204" pitchFamily="34" charset="0"/>
                <a:cs typeface="Tahoma" panose="020B0604030504040204" pitchFamily="34" charset="0"/>
              </a:rPr>
              <a:t>Презентация по темам:</a:t>
            </a:r>
            <a:endParaRPr lang="ru-RU" sz="2200" dirty="0">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2"/>
          <p:cNvSpPr>
            <a:spLocks noChangeArrowheads="1"/>
          </p:cNvSpPr>
          <p:nvPr/>
        </p:nvSpPr>
        <p:spPr bwMode="auto">
          <a:xfrm>
            <a:off x="1264047" y="2687239"/>
            <a:ext cx="966390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a:lnSpc>
                <a:spcPct val="80000"/>
              </a:lnSpc>
              <a:spcBef>
                <a:spcPct val="0"/>
              </a:spcBef>
              <a:buClrTx/>
              <a:buSzTx/>
              <a:buNone/>
            </a:pPr>
            <a:r>
              <a:rPr lang="ru-RU" sz="1800" b="1" dirty="0">
                <a:latin typeface="Times New Roman" panose="02020603050405020304" pitchFamily="18" charset="0"/>
                <a:ea typeface="Calibri" panose="020F0502020204030204" pitchFamily="34" charset="0"/>
              </a:rPr>
              <a:t>Россия в XVIII веке: становление российского абсолютизма и начало модернизации Просвещённый абсолютизм. Апогей крепостничества и золотой век русского дворянства.</a:t>
            </a:r>
            <a:endParaRPr lang="ru-RU" altLang="ru-RU" b="1" dirty="0">
              <a:ea typeface="Tahoma" panose="020B0604030504040204" pitchFamily="34" charset="0"/>
              <a:cs typeface="Tahoma" panose="020B0604030504040204" pitchFamily="34" charset="0"/>
            </a:endParaRPr>
          </a:p>
        </p:txBody>
      </p:sp>
      <p:sp>
        <p:nvSpPr>
          <p:cNvPr id="10" name="TextBox 6"/>
          <p:cNvSpPr txBox="1"/>
          <p:nvPr/>
        </p:nvSpPr>
        <p:spPr>
          <a:xfrm>
            <a:off x="7258640" y="3705980"/>
            <a:ext cx="4532720" cy="2031325"/>
          </a:xfrm>
          <a:prstGeom prst="rect">
            <a:avLst/>
          </a:prstGeom>
        </p:spPr>
        <p:txBody>
          <a:bodyPr wrap="square" lIns="0" tIns="0" rIns="0" bIns="0" rtlCol="0" anchor="t">
            <a:spAutoFit/>
          </a:bodyPr>
          <a:lstStyle/>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Выполнили</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Заболотный</a:t>
            </a:r>
            <a:r>
              <a:rPr lang="en-US" sz="2200" dirty="0">
                <a:latin typeface="Tahoma" panose="020B0604030504040204" pitchFamily="34" charset="0"/>
                <a:ea typeface="Tahoma" panose="020B0604030504040204" pitchFamily="34" charset="0"/>
                <a:cs typeface="Tahoma" panose="020B0604030504040204" pitchFamily="34" charset="0"/>
              </a:rPr>
              <a:t> И.А.</a:t>
            </a:r>
          </a:p>
          <a:p>
            <a:pPr algn="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Котелевец К.А.</a:t>
            </a:r>
            <a:endParaRPr lang="ru-RU"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endParaRPr lang="en-US" sz="2200" dirty="0">
              <a:latin typeface="Tahoma" panose="020B0604030504040204" pitchFamily="34" charset="0"/>
              <a:ea typeface="Tahoma" panose="020B0604030504040204" pitchFamily="34" charset="0"/>
              <a:cs typeface="Tahoma" panose="020B0604030504040204" pitchFamily="34" charset="0"/>
            </a:endParaRP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Проверил</a:t>
            </a:r>
            <a:r>
              <a:rPr lang="en-US" sz="2200" dirty="0">
                <a:latin typeface="Tahoma" panose="020B0604030504040204" pitchFamily="34" charset="0"/>
                <a:ea typeface="Tahoma" panose="020B0604030504040204" pitchFamily="34" charset="0"/>
                <a:cs typeface="Tahoma" panose="020B0604030504040204" pitchFamily="34" charset="0"/>
              </a:rPr>
              <a:t>:</a:t>
            </a:r>
          </a:p>
          <a:p>
            <a:pPr algn="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Воскобойников</a:t>
            </a:r>
            <a:r>
              <a:rPr lang="en-US" sz="2200" dirty="0">
                <a:latin typeface="Tahoma" panose="020B0604030504040204" pitchFamily="34" charset="0"/>
                <a:ea typeface="Tahoma" panose="020B0604030504040204" pitchFamily="34" charset="0"/>
                <a:cs typeface="Tahoma" panose="020B0604030504040204" pitchFamily="34" charset="0"/>
              </a:rPr>
              <a:t> С. Г.</a:t>
            </a:r>
          </a:p>
        </p:txBody>
      </p:sp>
      <p:sp>
        <p:nvSpPr>
          <p:cNvPr id="11" name="TextBox 7"/>
          <p:cNvSpPr txBox="1"/>
          <p:nvPr/>
        </p:nvSpPr>
        <p:spPr>
          <a:xfrm>
            <a:off x="4580256" y="6087930"/>
            <a:ext cx="3080695" cy="677108"/>
          </a:xfrm>
          <a:prstGeom prst="rect">
            <a:avLst/>
          </a:prstGeom>
        </p:spPr>
        <p:txBody>
          <a:bodyPr lIns="0" tIns="0" rIns="0" bIns="0" rtlCol="0" anchor="t">
            <a:spAutoFit/>
          </a:bodyPr>
          <a:lstStyle/>
          <a:p>
            <a:pPr algn="ctr">
              <a:spcBef>
                <a:spcPct val="0"/>
              </a:spcBef>
            </a:pPr>
            <a:r>
              <a:rPr lang="en-US" sz="2200" dirty="0" err="1">
                <a:latin typeface="Tahoma" panose="020B0604030504040204" pitchFamily="34" charset="0"/>
                <a:ea typeface="Tahoma" panose="020B0604030504040204" pitchFamily="34" charset="0"/>
                <a:cs typeface="Tahoma" panose="020B0604030504040204" pitchFamily="34" charset="0"/>
              </a:rPr>
              <a:t>Ростов-на-Дону</a:t>
            </a:r>
            <a:endParaRPr lang="en-US" sz="2200" dirty="0">
              <a:latin typeface="Tahoma" panose="020B0604030504040204" pitchFamily="34" charset="0"/>
              <a:ea typeface="Tahoma" panose="020B0604030504040204" pitchFamily="34" charset="0"/>
              <a:cs typeface="Tahoma" panose="020B0604030504040204" pitchFamily="34" charset="0"/>
            </a:endParaRPr>
          </a:p>
          <a:p>
            <a:pPr algn="ctr">
              <a:spcBef>
                <a:spcPct val="0"/>
              </a:spcBef>
            </a:pPr>
            <a:r>
              <a:rPr lang="en-US" sz="2200" dirty="0">
                <a:latin typeface="Tahoma" panose="020B0604030504040204" pitchFamily="34" charset="0"/>
                <a:ea typeface="Tahoma" panose="020B0604030504040204" pitchFamily="34" charset="0"/>
                <a:cs typeface="Tahoma" panose="020B0604030504040204" pitchFamily="34" charset="0"/>
              </a:rPr>
              <a:t>2022</a:t>
            </a:r>
          </a:p>
        </p:txBody>
      </p:sp>
    </p:spTree>
    <p:extLst>
      <p:ext uri="{BB962C8B-B14F-4D97-AF65-F5344CB8AC3E}">
        <p14:creationId xmlns:p14="http://schemas.microsoft.com/office/powerpoint/2010/main" val="382412346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smtClean="0"/>
              <a:t>9</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896079"/>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Южной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159391" y="856357"/>
            <a:ext cx="6719581" cy="4031873"/>
          </a:xfrm>
          <a:prstGeom prst="rect">
            <a:avLst/>
          </a:prstGeom>
          <a:noFill/>
        </p:spPr>
        <p:txBody>
          <a:bodyPr wrap="square">
            <a:spAutoFit/>
          </a:bodyPr>
          <a:lstStyle/>
          <a:p>
            <a:pPr algn="just"/>
            <a:r>
              <a:rPr lang="ru-RU" sz="1600" dirty="0"/>
              <a:t>В XVIII в. Португалия уже не являлась той могущественной державой, какой она была после открытия морского пути в Индию. Попытку модернизировать государство предпринял маркиз де </a:t>
            </a:r>
            <a:r>
              <a:rPr lang="ru-RU" sz="1600" dirty="0" err="1"/>
              <a:t>Помбал</a:t>
            </a:r>
            <a:r>
              <a:rPr lang="ru-RU" sz="1600" dirty="0"/>
              <a:t>, министр короля </a:t>
            </a:r>
            <a:r>
              <a:rPr lang="ru-RU" sz="1600" dirty="0" err="1"/>
              <a:t>Жозе</a:t>
            </a:r>
            <a:r>
              <a:rPr lang="ru-RU" sz="1600" dirty="0"/>
              <a:t> I. Одной из проблем Португалии было сильное вмешательство иезуитов в государственные дела. В 1759 г. по настоянию де </a:t>
            </a:r>
            <a:r>
              <a:rPr lang="ru-RU" sz="1600" dirty="0" err="1"/>
              <a:t>Помбала</a:t>
            </a:r>
            <a:r>
              <a:rPr lang="ru-RU" sz="1600" dirty="0"/>
              <a:t> деятельность иезуитов в Португалии была запрещена, их имущество было конфисковано. Маркиз много внимания уделял развитию светского образования. Было открыто несколько сот школ, в том числе Торговая школа в Лиссабоне. </a:t>
            </a:r>
          </a:p>
          <a:p>
            <a:pPr algn="just"/>
            <a:endParaRPr lang="ru-RU" sz="1600" dirty="0"/>
          </a:p>
          <a:p>
            <a:pPr algn="just"/>
            <a:r>
              <a:rPr lang="ru-RU" sz="1600" dirty="0"/>
              <a:t>В экономике де </a:t>
            </a:r>
            <a:r>
              <a:rPr lang="ru-RU" sz="1600" dirty="0" err="1"/>
              <a:t>Помбал</a:t>
            </a:r>
            <a:r>
              <a:rPr lang="ru-RU" sz="1600" dirty="0"/>
              <a:t> придерживался политики </a:t>
            </a:r>
            <a:r>
              <a:rPr lang="ru-RU" sz="1600" b="1" dirty="0" smtClean="0"/>
              <a:t>протекционизма*</a:t>
            </a:r>
            <a:r>
              <a:rPr lang="ru-RU" sz="1600" dirty="0" smtClean="0"/>
              <a:t>. </a:t>
            </a:r>
            <a:r>
              <a:rPr lang="ru-RU" sz="1600" dirty="0"/>
              <a:t>Португальским мануфактурам выдавались щедрые привилегии. Запрещался вывоз из страны необработанного сырья. Таким образом, в Португалии началось производство шёлка, стекла и керамики. </a:t>
            </a:r>
          </a:p>
        </p:txBody>
      </p:sp>
      <p:sp>
        <p:nvSpPr>
          <p:cNvPr id="3" name="Прямоугольник 2"/>
          <p:cNvSpPr/>
          <p:nvPr/>
        </p:nvSpPr>
        <p:spPr>
          <a:xfrm>
            <a:off x="6627303" y="5565641"/>
            <a:ext cx="4871207" cy="369332"/>
          </a:xfrm>
          <a:prstGeom prst="rect">
            <a:avLst/>
          </a:prstGeom>
        </p:spPr>
        <p:txBody>
          <a:bodyPr wrap="square">
            <a:spAutoFit/>
          </a:bodyPr>
          <a:lstStyle/>
          <a:p>
            <a:r>
              <a:rPr lang="ru-RU" dirty="0" smtClean="0"/>
              <a:t>Рисунок 5 </a:t>
            </a:r>
            <a:r>
              <a:rPr lang="ru-RU" dirty="0"/>
              <a:t>– «Карл III». М. С. </a:t>
            </a:r>
            <a:r>
              <a:rPr lang="ru-RU" dirty="0" err="1"/>
              <a:t>Маэлья</a:t>
            </a:r>
            <a:endParaRPr lang="ru-RU" dirty="0"/>
          </a:p>
        </p:txBody>
      </p:sp>
      <p:sp>
        <p:nvSpPr>
          <p:cNvPr id="4" name="Прямоугольник 3"/>
          <p:cNvSpPr/>
          <p:nvPr/>
        </p:nvSpPr>
        <p:spPr>
          <a:xfrm>
            <a:off x="260059" y="5150142"/>
            <a:ext cx="5570289" cy="1200329"/>
          </a:xfrm>
          <a:prstGeom prst="rect">
            <a:avLst/>
          </a:prstGeom>
        </p:spPr>
        <p:txBody>
          <a:bodyPr wrap="square">
            <a:spAutoFit/>
          </a:bodyPr>
          <a:lstStyle/>
          <a:p>
            <a:pPr algn="just"/>
            <a:r>
              <a:rPr lang="ru-RU" b="1" dirty="0" smtClean="0"/>
              <a:t>*Протекционизм</a:t>
            </a:r>
            <a:r>
              <a:rPr lang="ru-RU" dirty="0" smtClean="0"/>
              <a:t> </a:t>
            </a:r>
            <a:r>
              <a:rPr lang="ru-RU" dirty="0"/>
              <a:t>— экономическая политика государства, направленная на защиту отечественных предпринимателей от конкуренции с иностранными.</a:t>
            </a:r>
          </a:p>
        </p:txBody>
      </p:sp>
      <p:pic>
        <p:nvPicPr>
          <p:cNvPr id="5122" name="Picture 2" descr="https://u.foxford.ngcdn.ru/uploads/tinymce_file/file/17743/c66e935e3c827d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332" y="856357"/>
            <a:ext cx="3061571" cy="468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5904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smtClean="0"/>
              <a:t>10</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896079"/>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Южной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406865" y="1242251"/>
            <a:ext cx="10846965" cy="4770537"/>
          </a:xfrm>
          <a:prstGeom prst="rect">
            <a:avLst/>
          </a:prstGeom>
          <a:noFill/>
        </p:spPr>
        <p:txBody>
          <a:bodyPr wrap="square">
            <a:spAutoFit/>
          </a:bodyPr>
          <a:lstStyle/>
          <a:p>
            <a:pPr algn="just"/>
            <a:r>
              <a:rPr lang="ru-RU" sz="1600" dirty="0"/>
              <a:t>Похожие мероприятия были проведены видным государственным деятелем Педро </a:t>
            </a:r>
            <a:r>
              <a:rPr lang="ru-RU" sz="1600" dirty="0" err="1"/>
              <a:t>Абаркой</a:t>
            </a:r>
            <a:r>
              <a:rPr lang="ru-RU" sz="1600" dirty="0"/>
              <a:t> </a:t>
            </a:r>
            <a:r>
              <a:rPr lang="ru-RU" sz="1600" dirty="0" err="1"/>
              <a:t>Арандой</a:t>
            </a:r>
            <a:r>
              <a:rPr lang="ru-RU" sz="1600" dirty="0"/>
              <a:t> (1718–1798) в Испании в годы правления Карла III (1759–1788). Были отменены наиболее обременительные налоги, ограничивались права </a:t>
            </a:r>
            <a:r>
              <a:rPr lang="ru-RU" sz="1600" dirty="0" err="1"/>
              <a:t>Месты</a:t>
            </a:r>
            <a:r>
              <a:rPr lang="ru-RU" sz="1600" dirty="0"/>
              <a:t> — объединения дворян-овцеводов, установлена свобода хлебной торговли, отменены многие цеховые ограничения, создавались новые дороги и каналы. В 1767 г. из Испании и её заморских колоний были изгнаны иезуиты. </a:t>
            </a:r>
          </a:p>
          <a:p>
            <a:pPr algn="just"/>
            <a:endParaRPr lang="ru-RU" sz="1600" dirty="0"/>
          </a:p>
          <a:p>
            <a:pPr algn="just"/>
            <a:r>
              <a:rPr lang="ru-RU" sz="1600" dirty="0"/>
              <a:t>В меньшей степени просвещённый абсолютизм затронул итальянские государства. Самых больших успехов удалось добиться правителю Тосканы Петру Леопольду I (1765–1790). Как и некоторые другие просвещённые монархи, он отменил пытки и смертную казнь, отменил цеховые ограничения, разрешил свободную продажу собственности, строил дороги и каналы. Крестьяне стали наследственными арендаторами земель, а владения церкви были обложены налогом. Инквизиция и орден иезуитов были упразднены. Пётр Леопольд I даже начал разработку конституции, но дальше проектов дело не пошло. </a:t>
            </a:r>
          </a:p>
          <a:p>
            <a:pPr algn="just"/>
            <a:endParaRPr lang="ru-RU" sz="1600" dirty="0"/>
          </a:p>
          <a:p>
            <a:pPr algn="just"/>
            <a:r>
              <a:rPr lang="ru-RU" sz="1600" dirty="0"/>
              <a:t>Реформы в духе просвещённого абсолютизма проводились и в других странах Европы. В России их пыталась осуществить Екатерина II (1762–1796), которая объявила о секуляризации церковных земель, провела судебную реформу, способствовала становлению начального образования и пыталась выработать новый свод законов. Серьёзных успехов удалось добиться и Дании, а вот во Франции идеи Просвещения на практике почти не реализовались. </a:t>
            </a:r>
          </a:p>
        </p:txBody>
      </p:sp>
      <p:sp>
        <p:nvSpPr>
          <p:cNvPr id="4" name="Прямоугольник 3"/>
          <p:cNvSpPr/>
          <p:nvPr/>
        </p:nvSpPr>
        <p:spPr>
          <a:xfrm>
            <a:off x="260059" y="5150142"/>
            <a:ext cx="5570289" cy="369332"/>
          </a:xfrm>
          <a:prstGeom prst="rect">
            <a:avLst/>
          </a:prstGeom>
        </p:spPr>
        <p:txBody>
          <a:bodyPr wrap="square">
            <a:spAutoFit/>
          </a:bodyPr>
          <a:lstStyle/>
          <a:p>
            <a:pPr algn="just"/>
            <a:endParaRPr lang="ru-RU" dirty="0"/>
          </a:p>
        </p:txBody>
      </p:sp>
    </p:spTree>
    <p:extLst>
      <p:ext uri="{BB962C8B-B14F-4D97-AF65-F5344CB8AC3E}">
        <p14:creationId xmlns:p14="http://schemas.microsoft.com/office/powerpoint/2010/main" val="192517964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1</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Воцарение Екатерины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 </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30428" y="938039"/>
            <a:ext cx="7873338" cy="5355312"/>
          </a:xfrm>
          <a:prstGeom prst="rect">
            <a:avLst/>
          </a:prstGeom>
        </p:spPr>
        <p:txBody>
          <a:bodyPr wrap="square">
            <a:spAutoFit/>
          </a:bodyPr>
          <a:lstStyle/>
          <a:p>
            <a:pPr algn="just"/>
            <a:r>
              <a:rPr lang="ru-RU" dirty="0">
                <a:ea typeface="Tahoma" panose="020B0604030504040204" pitchFamily="34" charset="0"/>
                <a:cs typeface="Tahoma" panose="020B0604030504040204" pitchFamily="34" charset="0"/>
              </a:rPr>
              <a:t>София Августа Фредерика Ангальт-Цербстская — так при рождении звали будущую императрицу России Екатерину II (1729–1796) — родилась в крошечном городе </a:t>
            </a:r>
            <a:r>
              <a:rPr lang="ru-RU" dirty="0" err="1">
                <a:ea typeface="Tahoma" panose="020B0604030504040204" pitchFamily="34" charset="0"/>
                <a:cs typeface="Tahoma" panose="020B0604030504040204" pitchFamily="34" charset="0"/>
              </a:rPr>
              <a:t>Штеттин</a:t>
            </a:r>
            <a:r>
              <a:rPr lang="ru-RU" dirty="0">
                <a:ea typeface="Tahoma" panose="020B0604030504040204" pitchFamily="34" charset="0"/>
                <a:cs typeface="Tahoma" panose="020B0604030504040204" pitchFamily="34" charset="0"/>
              </a:rPr>
              <a:t> в Пруссии, в обедневшей княжеской семье. Она получила неплохое по тем временам домашнее образование: обучалась иностранным языкам, истории, географии и богословию, с детства много читала. При этом </a:t>
            </a:r>
            <a:r>
              <a:rPr lang="ru-RU" dirty="0" err="1">
                <a:ea typeface="Tahoma" panose="020B0604030504040204" pitchFamily="34" charset="0"/>
                <a:cs typeface="Tahoma" panose="020B0604030504040204" pitchFamily="34" charset="0"/>
              </a:rPr>
              <a:t>Фике</a:t>
            </a:r>
            <a:r>
              <a:rPr lang="ru-RU" dirty="0">
                <a:ea typeface="Tahoma" panose="020B0604030504040204" pitchFamily="34" charset="0"/>
                <a:cs typeface="Tahoma" panose="020B0604030504040204" pitchFamily="34" charset="0"/>
              </a:rPr>
              <a:t> (так Фредерику звали родители) была подвижной и озорной девочкой. </a:t>
            </a:r>
            <a:endParaRPr lang="ru-RU" dirty="0" smtClean="0">
              <a:ea typeface="Tahoma" panose="020B0604030504040204" pitchFamily="34" charset="0"/>
              <a:cs typeface="Tahoma" panose="020B0604030504040204" pitchFamily="34" charset="0"/>
            </a:endParaRPr>
          </a:p>
          <a:p>
            <a:pPr algn="just"/>
            <a:endParaRPr lang="ru-RU" dirty="0" smtClean="0">
              <a:ea typeface="Tahoma" panose="020B0604030504040204" pitchFamily="34" charset="0"/>
              <a:cs typeface="Tahoma" panose="020B0604030504040204" pitchFamily="34" charset="0"/>
            </a:endParaRPr>
          </a:p>
          <a:p>
            <a:pPr algn="just"/>
            <a:r>
              <a:rPr lang="ru-RU" dirty="0"/>
              <a:t>В начале 40-х гг. XVIII в. стало известно, что русская императрица Елизавета Петровна подыскивает невесту для племянника — наследника престола, будущего императора Петра III. Она выбирала среди девушек знатных, но небогатых, чтобы семья не претендовала на роль в управлении страной. Княжна Ангальт-Цербстская удовлетворяла обоим условиям. Кроме того, в отношении этой семьи у Елизаветы Петровны были ностальгические воспоминания: она должна была выйти замуж за родного дядю </a:t>
            </a:r>
            <a:r>
              <a:rPr lang="ru-RU" dirty="0" err="1"/>
              <a:t>Фике</a:t>
            </a:r>
            <a:r>
              <a:rPr lang="ru-RU" dirty="0"/>
              <a:t>, но жених заболел и умер накануне свадьбы. </a:t>
            </a:r>
          </a:p>
        </p:txBody>
      </p:sp>
      <p:sp>
        <p:nvSpPr>
          <p:cNvPr id="11" name="TextBox 10">
            <a:extLst>
              <a:ext uri="{FF2B5EF4-FFF2-40B4-BE49-F238E27FC236}">
                <a16:creationId xmlns:a16="http://schemas.microsoft.com/office/drawing/2014/main" xmlns="" id="{CFA35937-5001-4F1A-8673-214D292F7430}"/>
              </a:ext>
            </a:extLst>
          </p:cNvPr>
          <p:cNvSpPr txBox="1"/>
          <p:nvPr/>
        </p:nvSpPr>
        <p:spPr>
          <a:xfrm>
            <a:off x="8485193" y="5495894"/>
            <a:ext cx="3274521" cy="738664"/>
          </a:xfrm>
          <a:prstGeom prst="rect">
            <a:avLst/>
          </a:prstGeom>
          <a:noFill/>
        </p:spPr>
        <p:txBody>
          <a:bodyPr wrap="square">
            <a:spAutoFit/>
          </a:bodyPr>
          <a:lstStyle/>
          <a:p>
            <a:pPr algn="just"/>
            <a:r>
              <a:rPr lang="ru-RU" sz="1400" dirty="0"/>
              <a:t>Рисунок </a:t>
            </a:r>
            <a:r>
              <a:rPr lang="ru-RU" sz="1400" dirty="0" smtClean="0"/>
              <a:t>6 – </a:t>
            </a:r>
            <a:r>
              <a:rPr lang="ru-RU" sz="1400" dirty="0"/>
              <a:t>Екатерина после приезда в Россию, портрет кисти Луи </a:t>
            </a:r>
            <a:r>
              <a:rPr lang="ru-RU" sz="1400" dirty="0" err="1"/>
              <a:t>Каравака</a:t>
            </a:r>
            <a:endParaRPr lang="ru-RU" sz="1400" dirty="0"/>
          </a:p>
        </p:txBody>
      </p:sp>
      <p:pic>
        <p:nvPicPr>
          <p:cNvPr id="6146" name="Picture 2" descr="https://u.foxford.ngcdn.ru/uploads/tinymce_file/file/117134/50afb5e32b36d4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739" y="1215102"/>
            <a:ext cx="32289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63883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2</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Воцарение Екатерины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 </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599544" y="1216368"/>
            <a:ext cx="7361608" cy="5262979"/>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Когда Фредерика с матерью приехала в Россию, ей было всего 15 лет. И хотя ещё не было официально объявлено о помолвке, девушка всё свободное время посвящала изучению русского языка, истории и православия. Когда она серьёзно заболела, то попросила позвать к её постели псковского епископа Симона </a:t>
            </a:r>
            <a:r>
              <a:rPr lang="ru-RU" sz="1600" dirty="0" err="1">
                <a:ea typeface="Tahoma" panose="020B0604030504040204" pitchFamily="34" charset="0"/>
                <a:cs typeface="Tahoma" panose="020B0604030504040204" pitchFamily="34" charset="0"/>
              </a:rPr>
              <a:t>Тодорского</a:t>
            </a:r>
            <a:r>
              <a:rPr lang="ru-RU" sz="1600" dirty="0">
                <a:ea typeface="Tahoma" panose="020B0604030504040204" pitchFamily="34" charset="0"/>
                <a:cs typeface="Tahoma" panose="020B0604030504040204" pitchFamily="34" charset="0"/>
              </a:rPr>
              <a:t>, бывшего одним из её учителей, вместо протестантского священника. Возможно, этот поступок развеял последние сомнения Елизаветы Петровны: как только девушка выздоровела, она перешла в православную веру под именем Екатерины Алексеевны и обручилась с Петром</a:t>
            </a:r>
            <a:r>
              <a:rPr lang="ru-RU" sz="1600" dirty="0" smtClean="0">
                <a:ea typeface="Tahoma" panose="020B0604030504040204" pitchFamily="34" charset="0"/>
                <a:cs typeface="Tahoma" panose="020B0604030504040204" pitchFamily="34" charset="0"/>
              </a:rPr>
              <a:t>.</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Они обвенчались в 1745 г., когда Екатерине было 16 лет, а Петру — 17. С самого начала между юными супругами не было симпатии, Пётр не скрывал, что у него есть фаворитки. Мать Екатерины обвинили в политическом заговоре в пользу Пруссии и выслали домой. Императрица невзлюбила невестку, постоянно выговаривала ей за отсутствие детей. Оказавшись в одиночестве в чужой стране, без поддержки семьи и друзей, Екатерина усердно занялась самообразованием. Она изучала труды французских философов: Руссо, Дидро, </a:t>
            </a:r>
            <a:r>
              <a:rPr lang="ru-RU" sz="1600" dirty="0" err="1">
                <a:ea typeface="Tahoma" panose="020B0604030504040204" pitchFamily="34" charset="0"/>
                <a:cs typeface="Tahoma" panose="020B0604030504040204" pitchFamily="34" charset="0"/>
              </a:rPr>
              <a:t>Монтескьё</a:t>
            </a:r>
            <a:r>
              <a:rPr lang="ru-RU" sz="1600" dirty="0">
                <a:ea typeface="Tahoma" panose="020B0604030504040204" pitchFamily="34" charset="0"/>
                <a:cs typeface="Tahoma" panose="020B0604030504040204" pitchFamily="34" charset="0"/>
              </a:rPr>
              <a:t> и других, читала книги по истории и юриспруденции. </a:t>
            </a:r>
          </a:p>
        </p:txBody>
      </p:sp>
      <p:sp>
        <p:nvSpPr>
          <p:cNvPr id="11" name="TextBox 10">
            <a:extLst>
              <a:ext uri="{FF2B5EF4-FFF2-40B4-BE49-F238E27FC236}">
                <a16:creationId xmlns:a16="http://schemas.microsoft.com/office/drawing/2014/main" xmlns="" id="{CFA35937-5001-4F1A-8673-214D292F7430}"/>
              </a:ext>
            </a:extLst>
          </p:cNvPr>
          <p:cNvSpPr txBox="1"/>
          <p:nvPr/>
        </p:nvSpPr>
        <p:spPr>
          <a:xfrm>
            <a:off x="8489659" y="5525240"/>
            <a:ext cx="3590487" cy="954107"/>
          </a:xfrm>
          <a:prstGeom prst="rect">
            <a:avLst/>
          </a:prstGeom>
          <a:noFill/>
        </p:spPr>
        <p:txBody>
          <a:bodyPr wrap="square">
            <a:spAutoFit/>
          </a:bodyPr>
          <a:lstStyle/>
          <a:p>
            <a:pPr algn="just"/>
            <a:r>
              <a:rPr lang="ru-RU" sz="1400" dirty="0"/>
              <a:t>Рисунок </a:t>
            </a:r>
            <a:r>
              <a:rPr lang="ru-RU" sz="1400" dirty="0" smtClean="0"/>
              <a:t>7 </a:t>
            </a:r>
            <a:r>
              <a:rPr lang="ru-RU" sz="1400" dirty="0"/>
              <a:t>– Великая </a:t>
            </a:r>
            <a:r>
              <a:rPr lang="ru-RU" sz="1400" dirty="0" smtClean="0"/>
              <a:t>княгиня </a:t>
            </a:r>
            <a:r>
              <a:rPr lang="ru-RU" sz="1400" dirty="0"/>
              <a:t>Екатерина Алексеевна с супругом Петром III Фёдоровичем. </a:t>
            </a:r>
            <a:endParaRPr lang="ru-RU" sz="1400" dirty="0" smtClean="0"/>
          </a:p>
          <a:p>
            <a:pPr algn="just"/>
            <a:r>
              <a:rPr lang="ru-RU" sz="1400" dirty="0" smtClean="0"/>
              <a:t>Работа </a:t>
            </a:r>
            <a:r>
              <a:rPr lang="ru-RU" sz="1400" dirty="0"/>
              <a:t>Анны Розины де </a:t>
            </a:r>
            <a:r>
              <a:rPr lang="ru-RU" sz="1400" dirty="0" err="1"/>
              <a:t>Гаск</a:t>
            </a:r>
            <a:r>
              <a:rPr lang="ru-RU" sz="1400" dirty="0"/>
              <a:t>, 1756</a:t>
            </a:r>
          </a:p>
        </p:txBody>
      </p:sp>
      <p:pic>
        <p:nvPicPr>
          <p:cNvPr id="6148" name="Picture 4" descr="https://u.foxford.ngcdn.ru/uploads/tinymce_file/file/117137/c1d101a90a1e1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9873" y="1300257"/>
            <a:ext cx="2825160" cy="410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09755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3</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Воцарение Екатерины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 </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322708" y="1301560"/>
            <a:ext cx="7999171" cy="5016758"/>
          </a:xfrm>
          <a:prstGeom prst="rect">
            <a:avLst/>
          </a:prstGeom>
        </p:spPr>
        <p:txBody>
          <a:bodyPr wrap="square">
            <a:spAutoFit/>
          </a:bodyPr>
          <a:lstStyle/>
          <a:p>
            <a:pPr algn="just"/>
            <a:r>
              <a:rPr lang="ru-RU" sz="2000" dirty="0">
                <a:ea typeface="Tahoma" panose="020B0604030504040204" pitchFamily="34" charset="0"/>
                <a:cs typeface="Tahoma" panose="020B0604030504040204" pitchFamily="34" charset="0"/>
              </a:rPr>
              <a:t>В 1754 г. у пары родился долгожданный наследник — сын Павел. Сразу после появления на свет его забрала к себе Елизавета Петровна, лишь изредка дозволяя молодой матери увидеться с ним. Поскольку Екатерина выполнила свой основной долг, императрица перестала обращать внимание на неё и на то, что Пётр не скрывал свою неверность жене. </a:t>
            </a:r>
          </a:p>
          <a:p>
            <a:pPr algn="just"/>
            <a:endParaRPr lang="ru-RU" sz="2000" dirty="0">
              <a:ea typeface="Tahoma" panose="020B0604030504040204" pitchFamily="34" charset="0"/>
              <a:cs typeface="Tahoma" panose="020B0604030504040204" pitchFamily="34" charset="0"/>
            </a:endParaRPr>
          </a:p>
          <a:p>
            <a:pPr algn="just"/>
            <a:r>
              <a:rPr lang="ru-RU" sz="2000" dirty="0">
                <a:ea typeface="Tahoma" panose="020B0604030504040204" pitchFamily="34" charset="0"/>
                <a:cs typeface="Tahoma" panose="020B0604030504040204" pitchFamily="34" charset="0"/>
              </a:rPr>
              <a:t>Уже в это время проявился один из главных талантов великой княгини — способность окружать себя правильными людьми. Она подружилась с канцлером Российской империи А. П. Бестужевым-Рюминым, князем Г. Г. Орловым и его младшим братом Алексеем Григорьевичем Орловым (1737–1807), княгиней Екатериной Романовной Дашковой (1743–1810). Именно они помогут ей позже прийти к власти</a:t>
            </a:r>
            <a:r>
              <a:rPr lang="ru-RU" sz="2000" dirty="0" smtClean="0">
                <a:ea typeface="Tahoma" panose="020B0604030504040204" pitchFamily="34" charset="0"/>
                <a:cs typeface="Tahoma" panose="020B0604030504040204" pitchFamily="34" charset="0"/>
              </a:rPr>
              <a:t>.</a:t>
            </a:r>
          </a:p>
          <a:p>
            <a:pPr algn="just"/>
            <a:endParaRPr lang="ru-RU" sz="2000" dirty="0" smtClean="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xmlns="" id="{CFA35937-5001-4F1A-8673-214D292F7430}"/>
              </a:ext>
            </a:extLst>
          </p:cNvPr>
          <p:cNvSpPr txBox="1"/>
          <p:nvPr/>
        </p:nvSpPr>
        <p:spPr>
          <a:xfrm>
            <a:off x="8489658" y="5016953"/>
            <a:ext cx="3590487" cy="523220"/>
          </a:xfrm>
          <a:prstGeom prst="rect">
            <a:avLst/>
          </a:prstGeom>
          <a:noFill/>
        </p:spPr>
        <p:txBody>
          <a:bodyPr wrap="square">
            <a:spAutoFit/>
          </a:bodyPr>
          <a:lstStyle/>
          <a:p>
            <a:pPr algn="just"/>
            <a:r>
              <a:rPr lang="ru-RU" sz="1400" dirty="0"/>
              <a:t>Рисунок 8</a:t>
            </a:r>
            <a:r>
              <a:rPr lang="ru-RU" sz="1400" dirty="0" smtClean="0"/>
              <a:t> </a:t>
            </a:r>
            <a:r>
              <a:rPr lang="ru-RU" sz="1400" dirty="0"/>
              <a:t>– Портрет Е. Р. Дашковой кисти Д. Г. Левицкого</a:t>
            </a:r>
          </a:p>
        </p:txBody>
      </p:sp>
      <p:pic>
        <p:nvPicPr>
          <p:cNvPr id="9218" name="Picture 2" descr="https://u.foxford.ngcdn.ru/uploads/tinymce_file/file/117139/c7cceb669da6f3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6689" y="1493241"/>
            <a:ext cx="2936426" cy="352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1564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4</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Воцарение Екатерины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II </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305930" y="1124035"/>
            <a:ext cx="7999171" cy="5355312"/>
          </a:xfrm>
          <a:prstGeom prst="rect">
            <a:avLst/>
          </a:prstGeom>
        </p:spPr>
        <p:txBody>
          <a:bodyPr wrap="square">
            <a:spAutoFit/>
          </a:bodyPr>
          <a:lstStyle/>
          <a:p>
            <a:pPr algn="just"/>
            <a:r>
              <a:rPr lang="ru-RU" dirty="0">
                <a:ea typeface="Tahoma" panose="020B0604030504040204" pitchFamily="34" charset="0"/>
                <a:cs typeface="Tahoma" panose="020B0604030504040204" pitchFamily="34" charset="0"/>
              </a:rPr>
              <a:t>5 января 1762 г. скончалась императрица Елизавета Петровна. Противоречивая политика Петра III быстро вызвала недовольство в русском обществе. Новоявленный император хотел отправить надоевшую супругу в монастырь, чтобы жениться на очередной фаворитке. И тогда великая княгиня решилась совершить переворот. Подготовку осуществляли братья Орловы и вахмистр Григорий Александрович Потёмкин (1729–1791). Они склонили гвардию выступить на стороне Екатерины. 9 июня 1762 г., когда Пётр III покинул Петербург, гвардейские полки присягнули на верность Екатерине. Узнав об этом, Пётр, не видя ни от кого поддержки, подписал манифест об отречении. Через неделю он погиб при невыясненных обстоятельствах во дворце в Ропше под Санкт-Петербургом. </a:t>
            </a: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Хотя Екатерина предпочитала отзываться о супруге как о человеке недалёком и даже опасном для государства, она подтвердила многие его указы, в том числе главный — «Манифест о вольности дворянской» (1762 г.), освобождавший дворян от обязанности нести военную либо гражданскую службу. </a:t>
            </a:r>
          </a:p>
        </p:txBody>
      </p:sp>
      <p:sp>
        <p:nvSpPr>
          <p:cNvPr id="11" name="TextBox 10">
            <a:extLst>
              <a:ext uri="{FF2B5EF4-FFF2-40B4-BE49-F238E27FC236}">
                <a16:creationId xmlns:a16="http://schemas.microsoft.com/office/drawing/2014/main" xmlns="" id="{CFA35937-5001-4F1A-8673-214D292F7430}"/>
              </a:ext>
            </a:extLst>
          </p:cNvPr>
          <p:cNvSpPr txBox="1"/>
          <p:nvPr/>
        </p:nvSpPr>
        <p:spPr>
          <a:xfrm>
            <a:off x="8489658" y="5016953"/>
            <a:ext cx="3590487" cy="523220"/>
          </a:xfrm>
          <a:prstGeom prst="rect">
            <a:avLst/>
          </a:prstGeom>
          <a:noFill/>
        </p:spPr>
        <p:txBody>
          <a:bodyPr wrap="square">
            <a:spAutoFit/>
          </a:bodyPr>
          <a:lstStyle/>
          <a:p>
            <a:pPr algn="just"/>
            <a:r>
              <a:rPr lang="ru-RU" sz="1400" dirty="0"/>
              <a:t>Рисунок </a:t>
            </a:r>
            <a:r>
              <a:rPr lang="ru-RU" sz="1400" dirty="0" smtClean="0"/>
              <a:t>9 </a:t>
            </a:r>
            <a:r>
              <a:rPr lang="ru-RU" sz="1400" dirty="0"/>
              <a:t>– Г. Г. Орлов. Портрет кисти Ф. </a:t>
            </a:r>
            <a:r>
              <a:rPr lang="ru-RU" sz="1400" dirty="0" err="1"/>
              <a:t>Рокотова</a:t>
            </a:r>
            <a:endParaRPr lang="ru-RU" sz="1400" dirty="0"/>
          </a:p>
        </p:txBody>
      </p:sp>
      <p:pic>
        <p:nvPicPr>
          <p:cNvPr id="9218" name="Picture 2" descr="https://u.foxford.ngcdn.ru/uploads/tinymce_file/file/117139/c7cceb669da6f3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6689" y="1493241"/>
            <a:ext cx="2936426" cy="352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79964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5</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80095" y="1132424"/>
            <a:ext cx="11886070" cy="5262979"/>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Взойдя на престол, молодая императрица намеревалась править, </a:t>
            </a:r>
            <a:r>
              <a:rPr lang="ru-RU" sz="1600" dirty="0" err="1">
                <a:ea typeface="Tahoma" panose="020B0604030504040204" pitchFamily="34" charset="0"/>
                <a:cs typeface="Tahoma" panose="020B0604030504040204" pitchFamily="34" charset="0"/>
              </a:rPr>
              <a:t>согласуясь</a:t>
            </a:r>
            <a:r>
              <a:rPr lang="ru-RU" sz="1600" dirty="0">
                <a:ea typeface="Tahoma" panose="020B0604030504040204" pitchFamily="34" charset="0"/>
                <a:cs typeface="Tahoma" panose="020B0604030504040204" pitchFamily="34" charset="0"/>
              </a:rPr>
              <a:t> с идеями Просвещения. Так называлось направление философии, зародившееся в Европе в XVIII в. Наибольший вклад в его развитие внесли французские учёные Жан-Жак Руссо, Дени Дидро, Шарль </a:t>
            </a:r>
            <a:r>
              <a:rPr lang="ru-RU" sz="1600" dirty="0" err="1">
                <a:ea typeface="Tahoma" panose="020B0604030504040204" pitchFamily="34" charset="0"/>
                <a:cs typeface="Tahoma" panose="020B0604030504040204" pitchFamily="34" charset="0"/>
              </a:rPr>
              <a:t>Монтескьё</a:t>
            </a:r>
            <a:r>
              <a:rPr lang="ru-RU" sz="1600" dirty="0">
                <a:ea typeface="Tahoma" panose="020B0604030504040204" pitchFamily="34" charset="0"/>
                <a:cs typeface="Tahoma" panose="020B0604030504040204" pitchFamily="34" charset="0"/>
              </a:rPr>
              <a:t>, Франсуа-Мари Вольтер. Вот ключевые идеи просветителей: </a:t>
            </a:r>
          </a:p>
          <a:p>
            <a:pPr algn="just"/>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окружающую действительность можно и нужно объяснять с позиции разума (в противовес религии</a:t>
            </a:r>
            <a:r>
              <a:rPr lang="ru-RU" sz="1600" dirty="0" smtClean="0">
                <a:ea typeface="Tahoma" panose="020B0604030504040204" pitchFamily="34" charset="0"/>
                <a:cs typeface="Tahoma" panose="020B0604030504040204" pitchFamily="34" charset="0"/>
              </a:rPr>
              <a:t>);</a:t>
            </a: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человек рождается свободным, но передаёт часть своих свобод государству в обмен на стабильность и безопасность; </a:t>
            </a:r>
            <a:endParaRPr lang="ru-RU" sz="1600" dirty="0" smtClean="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государство существует ради блага граждан, а не наоборот; </a:t>
            </a:r>
            <a:endParaRPr lang="ru-RU" sz="1600" dirty="0" smtClean="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рабство недопустимо; </a:t>
            </a:r>
            <a:endParaRPr lang="ru-RU" sz="1600" dirty="0" smtClean="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церковь не должна вмешиваться в дела государства. </a:t>
            </a:r>
            <a:endParaRPr lang="ru-RU" sz="1600" dirty="0" smtClean="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Как эти положения могут сочетаться с абсолютной монархией? По мнению просветителей, для этого нужно, чтобы монарх издавал справедливые и обязательные законы, способствовал просвещению нации, был «философом на троне». Идея править в духе Просвещения, не отказываясь от абсолютной власти, казалась привлекательной не только Екатерине, но и некоторым европейским монархам: Иосифу II в Австрии, Фридриху II в Пруссии. Политика, которую они осуществляли, получила название «просвещённый абсолютизм». </a:t>
            </a:r>
          </a:p>
        </p:txBody>
      </p:sp>
    </p:spTree>
    <p:extLst>
      <p:ext uri="{BB962C8B-B14F-4D97-AF65-F5344CB8AC3E}">
        <p14:creationId xmlns:p14="http://schemas.microsoft.com/office/powerpoint/2010/main" val="155545667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6</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80095" y="1132424"/>
            <a:ext cx="11886070" cy="4770537"/>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a:t>
            </a:r>
            <a:r>
              <a:rPr lang="ru-RU" sz="1600" b="1" dirty="0">
                <a:ea typeface="Tahoma" panose="020B0604030504040204" pitchFamily="34" charset="0"/>
                <a:cs typeface="Tahoma" panose="020B0604030504040204" pitchFamily="34" charset="0"/>
              </a:rPr>
              <a:t>Просвещённый абсолютизм</a:t>
            </a:r>
            <a:r>
              <a:rPr lang="ru-RU" sz="1600" dirty="0">
                <a:ea typeface="Tahoma" panose="020B0604030504040204" pitchFamily="34" charset="0"/>
                <a:cs typeface="Tahoma" panose="020B0604030504040204" pitchFamily="34" charset="0"/>
              </a:rPr>
              <a:t>» — политика, при которой монарх обладает всей полнотой власти, но использует её для достижения всеобщего блага путём издания разумных законов</a:t>
            </a:r>
            <a:r>
              <a:rPr lang="ru-RU" sz="1600" dirty="0" smtClean="0">
                <a:ea typeface="Tahoma" panose="020B0604030504040204" pitchFamily="34" charset="0"/>
                <a:cs typeface="Tahoma" panose="020B0604030504040204" pitchFamily="34" charset="0"/>
              </a:rPr>
              <a:t>.</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По замыслу императрицы, чтобы править в духе «просвещённого абсолютизма», нужно было провести преобразования по четырём направлениям: </a:t>
            </a:r>
          </a:p>
          <a:p>
            <a:pPr algn="just"/>
            <a:endParaRPr lang="ru-RU" sz="1600" dirty="0">
              <a:ea typeface="Tahoma" panose="020B0604030504040204" pitchFamily="34" charset="0"/>
              <a:cs typeface="Tahoma" panose="020B0604030504040204" pitchFamily="34" charset="0"/>
            </a:endParaRPr>
          </a:p>
          <a:p>
            <a:pPr marL="342900" indent="-342900" algn="just">
              <a:buFont typeface="+mj-lt"/>
              <a:buAutoNum type="arabicPeriod"/>
            </a:pPr>
            <a:r>
              <a:rPr lang="ru-RU" sz="1600" dirty="0">
                <a:ea typeface="Tahoma" panose="020B0604030504040204" pitchFamily="34" charset="0"/>
                <a:cs typeface="Tahoma" panose="020B0604030504040204" pitchFamily="34" charset="0"/>
              </a:rPr>
              <a:t>способствовать развитию образования; </a:t>
            </a:r>
            <a:endParaRPr lang="ru-RU" sz="1600" dirty="0" smtClean="0">
              <a:ea typeface="Tahoma" panose="020B0604030504040204" pitchFamily="34" charset="0"/>
              <a:cs typeface="Tahoma" panose="020B0604030504040204" pitchFamily="34" charset="0"/>
            </a:endParaRPr>
          </a:p>
          <a:p>
            <a:pPr marL="342900" indent="-342900" algn="just">
              <a:buFont typeface="+mj-lt"/>
              <a:buAutoNum type="arabicPeriod"/>
            </a:pPr>
            <a:endParaRPr lang="ru-RU" sz="1600" dirty="0">
              <a:ea typeface="Tahoma" panose="020B0604030504040204" pitchFamily="34" charset="0"/>
              <a:cs typeface="Tahoma" panose="020B0604030504040204" pitchFamily="34" charset="0"/>
            </a:endParaRPr>
          </a:p>
          <a:p>
            <a:pPr marL="342900" indent="-342900" algn="just">
              <a:buFont typeface="+mj-lt"/>
              <a:buAutoNum type="arabicPeriod"/>
            </a:pPr>
            <a:r>
              <a:rPr lang="ru-RU" sz="1600" dirty="0">
                <a:ea typeface="Tahoma" panose="020B0604030504040204" pitchFamily="34" charset="0"/>
                <a:cs typeface="Tahoma" panose="020B0604030504040204" pitchFamily="34" charset="0"/>
              </a:rPr>
              <a:t>создать правоохранительную систему, которую будет уважать и поддерживать население</a:t>
            </a:r>
            <a:r>
              <a:rPr lang="ru-RU" sz="1600" dirty="0" smtClean="0">
                <a:ea typeface="Tahoma" panose="020B0604030504040204" pitchFamily="34" charset="0"/>
                <a:cs typeface="Tahoma" panose="020B0604030504040204" pitchFamily="34" charset="0"/>
              </a:rPr>
              <a:t>;</a:t>
            </a:r>
            <a:endParaRPr lang="ru-RU" sz="1600" dirty="0">
              <a:ea typeface="Tahoma" panose="020B0604030504040204" pitchFamily="34" charset="0"/>
              <a:cs typeface="Tahoma" panose="020B0604030504040204" pitchFamily="34" charset="0"/>
            </a:endParaRPr>
          </a:p>
          <a:p>
            <a:pPr marL="342900" indent="-342900" algn="just">
              <a:buFont typeface="+mj-lt"/>
              <a:buAutoNum type="arabicPeriod"/>
            </a:pPr>
            <a:endParaRPr lang="ru-RU" sz="1600" dirty="0" smtClean="0">
              <a:ea typeface="Tahoma" panose="020B0604030504040204" pitchFamily="34" charset="0"/>
              <a:cs typeface="Tahoma" panose="020B0604030504040204" pitchFamily="34" charset="0"/>
            </a:endParaRPr>
          </a:p>
          <a:p>
            <a:pPr marL="342900" indent="-342900" algn="just">
              <a:buFont typeface="+mj-lt"/>
              <a:buAutoNum type="arabicPeriod"/>
            </a:pPr>
            <a:r>
              <a:rPr lang="ru-RU" sz="1600" dirty="0" smtClean="0">
                <a:ea typeface="Tahoma" panose="020B0604030504040204" pitchFamily="34" charset="0"/>
                <a:cs typeface="Tahoma" panose="020B0604030504040204" pitchFamily="34" charset="0"/>
              </a:rPr>
              <a:t>разработать </a:t>
            </a:r>
            <a:r>
              <a:rPr lang="ru-RU" sz="1600" dirty="0">
                <a:ea typeface="Tahoma" panose="020B0604030504040204" pitchFamily="34" charset="0"/>
                <a:cs typeface="Tahoma" panose="020B0604030504040204" pitchFamily="34" charset="0"/>
              </a:rPr>
              <a:t>систему понятных и обязательных для всех законов; </a:t>
            </a:r>
            <a:endParaRPr lang="ru-RU" sz="1600" dirty="0" smtClean="0">
              <a:ea typeface="Tahoma" panose="020B0604030504040204" pitchFamily="34" charset="0"/>
              <a:cs typeface="Tahoma" panose="020B0604030504040204" pitchFamily="34" charset="0"/>
            </a:endParaRPr>
          </a:p>
          <a:p>
            <a:pPr marL="342900" indent="-342900" algn="just">
              <a:buFont typeface="+mj-lt"/>
              <a:buAutoNum type="arabicPeriod"/>
            </a:pPr>
            <a:endParaRPr lang="ru-RU" sz="1600" dirty="0">
              <a:ea typeface="Tahoma" panose="020B0604030504040204" pitchFamily="34" charset="0"/>
              <a:cs typeface="Tahoma" panose="020B0604030504040204" pitchFamily="34" charset="0"/>
            </a:endParaRPr>
          </a:p>
          <a:p>
            <a:pPr marL="342900" indent="-342900" algn="just">
              <a:buFont typeface="+mj-lt"/>
              <a:buAutoNum type="arabicPeriod"/>
            </a:pPr>
            <a:r>
              <a:rPr lang="ru-RU" sz="1600" dirty="0">
                <a:ea typeface="Tahoma" panose="020B0604030504040204" pitchFamily="34" charset="0"/>
                <a:cs typeface="Tahoma" panose="020B0604030504040204" pitchFamily="34" charset="0"/>
              </a:rPr>
              <a:t>поддерживать авторитет государства в глазах соседей.  </a:t>
            </a:r>
            <a:endParaRPr lang="ru-RU" sz="1600" dirty="0" smtClean="0">
              <a:ea typeface="Tahoma" panose="020B0604030504040204" pitchFamily="34" charset="0"/>
              <a:cs typeface="Tahoma" panose="020B0604030504040204" pitchFamily="34" charset="0"/>
            </a:endParaRPr>
          </a:p>
          <a:p>
            <a:pPr marL="342900" indent="-342900" algn="just">
              <a:buFont typeface="+mj-lt"/>
              <a:buAutoNum type="arabicPeriod"/>
            </a:pPr>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Екатерина II начала с законов: в 1767 г. императрица задумала создать новый свод законов. Она собрала комиссию, которая должна была заниматься выработкой текстов этих законов, — «</a:t>
            </a:r>
            <a:r>
              <a:rPr lang="ru-RU" sz="1600" dirty="0" err="1">
                <a:ea typeface="Tahoma" panose="020B0604030504040204" pitchFamily="34" charset="0"/>
                <a:cs typeface="Tahoma" panose="020B0604030504040204" pitchFamily="34" charset="0"/>
              </a:rPr>
              <a:t>Уложе́нную</a:t>
            </a:r>
            <a:r>
              <a:rPr lang="ru-RU" sz="1600" dirty="0">
                <a:ea typeface="Tahoma" panose="020B0604030504040204" pitchFamily="34" charset="0"/>
                <a:cs typeface="Tahoma" panose="020B0604030504040204" pitchFamily="34" charset="0"/>
              </a:rPr>
              <a:t> комиссию». </a:t>
            </a:r>
            <a:endParaRPr lang="ru-RU" sz="1600" dirty="0" smtClean="0">
              <a:ea typeface="Tahoma" panose="020B0604030504040204" pitchFamily="34" charset="0"/>
              <a:cs typeface="Tahoma" panose="020B0604030504040204" pitchFamily="34" charset="0"/>
            </a:endParaRP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 </a:t>
            </a:r>
            <a:r>
              <a:rPr lang="ru-RU" sz="1600" b="1" dirty="0" err="1">
                <a:ea typeface="Tahoma" panose="020B0604030504040204" pitchFamily="34" charset="0"/>
                <a:cs typeface="Tahoma" panose="020B0604030504040204" pitchFamily="34" charset="0"/>
              </a:rPr>
              <a:t>Уложе́нная</a:t>
            </a:r>
            <a:r>
              <a:rPr lang="ru-RU" sz="1600" b="1" dirty="0">
                <a:ea typeface="Tahoma" panose="020B0604030504040204" pitchFamily="34" charset="0"/>
                <a:cs typeface="Tahoma" panose="020B0604030504040204" pitchFamily="34" charset="0"/>
              </a:rPr>
              <a:t> комиссия </a:t>
            </a:r>
            <a:r>
              <a:rPr lang="ru-RU" sz="1600" dirty="0">
                <a:ea typeface="Tahoma" panose="020B0604030504040204" pitchFamily="34" charset="0"/>
                <a:cs typeface="Tahoma" panose="020B0604030504040204" pitchFamily="34" charset="0"/>
              </a:rPr>
              <a:t>— временный коллегиальный орган, созданный во второй половине XVIII в. Екатериной II для выработки нового свода законов.</a:t>
            </a:r>
          </a:p>
        </p:txBody>
      </p:sp>
    </p:spTree>
    <p:extLst>
      <p:ext uri="{BB962C8B-B14F-4D97-AF65-F5344CB8AC3E}">
        <p14:creationId xmlns:p14="http://schemas.microsoft.com/office/powerpoint/2010/main" val="17812568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7</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13651" y="680774"/>
            <a:ext cx="7168661" cy="6001643"/>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Есть мнение, что собрание было созвано, чтобы выяснить отношение общества к отмене крепостного права. Отношение оказалось резко негативным. Впрочем, ещё до созыва Уложенной комиссии Екатерина приняла ряд указов, способствовавших усилению крепостного права. Составить новое Уложение не удалось, и в 1769 г. под предлогом русско-турецкой войны комиссию распустили. </a:t>
            </a:r>
            <a:endParaRPr lang="ru-RU" sz="1600" dirty="0" smtClean="0">
              <a:ea typeface="Tahoma" panose="020B0604030504040204" pitchFamily="34" charset="0"/>
              <a:cs typeface="Tahoma" panose="020B0604030504040204" pitchFamily="34" charset="0"/>
            </a:endParaRP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Проявлением «просвещённого абсолютизма» стала секуляризация церковных земель (см. статью «Национальная и религиозная политика Екатерины II»), реформа образования, жалованные грамоты и другие преобразования, речь о которых пойдёт ниже.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Императрице нравилось рассуждать о свободе и гражданском обществе, однако это не мешало ей расправляться с теми, кто критиковал её. Так, в 1790 г. по её приказу арестован Александр Николаевич Радищев (1749–1802), автор книги «Путешествие из Петербурга в Москву». Он был приговорён к казни, которую впоследствии заменили на ссылку в Сибирь. В 1792 г. без суда отправлен в тюрьму издатель Николай Иванович Новиков (1744–1818), который в своих журналах вёл публичную полемику с императрицей. Именно Екатерина II официально ввела в России цензуру в 1796 г. </a:t>
            </a:r>
          </a:p>
        </p:txBody>
      </p:sp>
      <p:sp>
        <p:nvSpPr>
          <p:cNvPr id="3" name="Прямоугольник 2"/>
          <p:cNvSpPr/>
          <p:nvPr/>
        </p:nvSpPr>
        <p:spPr>
          <a:xfrm>
            <a:off x="7957098" y="5136942"/>
            <a:ext cx="3879768" cy="923330"/>
          </a:xfrm>
          <a:prstGeom prst="rect">
            <a:avLst/>
          </a:prstGeom>
        </p:spPr>
        <p:txBody>
          <a:bodyPr wrap="square">
            <a:spAutoFit/>
          </a:bodyPr>
          <a:lstStyle/>
          <a:p>
            <a:pPr algn="just"/>
            <a:r>
              <a:rPr lang="ru-RU" dirty="0"/>
              <a:t>Рисунок </a:t>
            </a:r>
            <a:r>
              <a:rPr lang="ru-RU" dirty="0" smtClean="0"/>
              <a:t>10 </a:t>
            </a:r>
            <a:r>
              <a:rPr lang="ru-RU" dirty="0"/>
              <a:t>–  А. Н. Радищев. </a:t>
            </a:r>
            <a:endParaRPr lang="ru-RU" dirty="0" smtClean="0"/>
          </a:p>
          <a:p>
            <a:r>
              <a:rPr lang="ru-RU" dirty="0" smtClean="0"/>
              <a:t>Портрет работы    </a:t>
            </a:r>
            <a:r>
              <a:rPr lang="ru-RU" dirty="0"/>
              <a:t>неизвестного художника</a:t>
            </a:r>
          </a:p>
        </p:txBody>
      </p:sp>
      <p:pic>
        <p:nvPicPr>
          <p:cNvPr id="10244" name="Picture 4" descr="https://u.foxford.ngcdn.ru/uploads/tinymce_file/file/117150/1c146e91d32c70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711" y="1142438"/>
            <a:ext cx="2996276" cy="39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68905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8</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Политические и социальные реформы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80095" y="1238777"/>
            <a:ext cx="11782606" cy="5262979"/>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Одним из первых преобразований императрицы стала реформа Сената в 1763 г. Изначально Екатерина хотела превратить его в Императорский совет, который будет наделён законодательными полномочиями. Другими словами, она собиралась ограничить собственную власть. Но затем передумала и поделила Сенат на шесть департаментов, оставив за ним исключительно судебные функции.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В 1775 г. была проведена губернская реформа. Она стала реакцией императрицы на восстание под руководством Е. Пугачёва в 1773–1775 гг. Чтобы не допустить повторения народных бунтов, Екатерина II решила усилить эффективность управления на местах. Для этого число губерний увеличилось с 15 до 50, а провинции, учреждённые ещё Петром I, были упразднены — вместо них появились уезды. Формируется двухуровневая система управления «губерния — уезд», которая просуществует вплоть до 1917 г. Так как столицей губернии должен быть город, пришлось «повысить в звании» некоторые крупные сёла. Если у новоиспечённого города не было герба, его разрабатывала специально созданная комиссия.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Во главе губернии стоял губернатор. Несколько небольших по размеру губерний объединяли в наместничества и отдавали под власть одного должностного лица — генерал-губернатора. Губернатор руководил административным органом — губернским правлением. Под его началом работала казённая палата, занимавшаяся сбором податей. Деятельность казённой палаты контролировал вице-губернатор. Правление также контролировало управу благочиния (аналог современной полиции), которой руководил полицмейстер. Наконец, в каждой губернии был приказ общественного призрения (от слова «призреть» — позаботиться о ком-то), который ведал больницами, детскими приютами, домами престарелых. Уездным городом управлял городничий, полицией там руководил капитан-исправник. </a:t>
            </a:r>
          </a:p>
        </p:txBody>
      </p:sp>
    </p:spTree>
    <p:extLst>
      <p:ext uri="{BB962C8B-B14F-4D97-AF65-F5344CB8AC3E}">
        <p14:creationId xmlns:p14="http://schemas.microsoft.com/office/powerpoint/2010/main" val="54807554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4351734" y="314761"/>
            <a:ext cx="3537744"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Содержание</a:t>
            </a:r>
          </a:p>
        </p:txBody>
      </p:sp>
      <p:sp>
        <p:nvSpPr>
          <p:cNvPr id="14" name="Прямоугольник 13"/>
          <p:cNvSpPr/>
          <p:nvPr/>
        </p:nvSpPr>
        <p:spPr>
          <a:xfrm>
            <a:off x="159391" y="1418074"/>
            <a:ext cx="13500486" cy="2739211"/>
          </a:xfrm>
          <a:prstGeom prst="rect">
            <a:avLst/>
          </a:prstGeom>
        </p:spPr>
        <p:txBody>
          <a:bodyPr wrap="square">
            <a:spAutoFit/>
          </a:bodyPr>
          <a:lstStyle/>
          <a:p>
            <a:r>
              <a:rPr lang="ru-RU" sz="1600" dirty="0">
                <a:latin typeface="Tahoma" panose="020B0604030504040204" pitchFamily="34" charset="0"/>
                <a:ea typeface="Tahoma" panose="020B0604030504040204" pitchFamily="34" charset="0"/>
                <a:cs typeface="Tahoma" panose="020B0604030504040204" pitchFamily="34" charset="0"/>
              </a:rPr>
              <a:t>Введение…………………………………………....…………..…...............................</a:t>
            </a:r>
            <a:r>
              <a:rPr lang="en-US" sz="1600" dirty="0">
                <a:latin typeface="Tahoma" panose="020B0604030504040204" pitchFamily="34" charset="0"/>
                <a:ea typeface="Tahoma" panose="020B0604030504040204" pitchFamily="34" charset="0"/>
                <a:cs typeface="Tahoma" panose="020B0604030504040204" pitchFamily="34" charset="0"/>
              </a:rPr>
              <a:t>.......................</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1. “Просвещённый абсолютизм” в Европе</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2. Внутренняя политика Екатерины </a:t>
            </a:r>
            <a:r>
              <a:rPr lang="en-US" sz="1600" dirty="0" smtClean="0">
                <a:latin typeface="Tahoma" panose="020B0604030504040204" pitchFamily="34" charset="0"/>
                <a:ea typeface="Tahoma" panose="020B0604030504040204" pitchFamily="34" charset="0"/>
                <a:cs typeface="Tahoma" panose="020B0604030504040204" pitchFamily="34" charset="0"/>
              </a:rPr>
              <a:t>II……….</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3. “Непросвещённый абсолютизм” Павла </a:t>
            </a:r>
            <a:r>
              <a:rPr lang="en-US" sz="1600" dirty="0" smtClean="0">
                <a:latin typeface="Tahoma" panose="020B0604030504040204" pitchFamily="34" charset="0"/>
                <a:ea typeface="Tahoma" panose="020B0604030504040204" pitchFamily="34" charset="0"/>
                <a:cs typeface="Tahoma" panose="020B0604030504040204" pitchFamily="34" charset="0"/>
              </a:rPr>
              <a:t>I……….</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
            </a:r>
            <a:br>
              <a:rPr lang="en-US"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4. Социально-экономическое развитие России в XVIII </a:t>
            </a:r>
            <a:r>
              <a:rPr lang="ru-RU" sz="1600" dirty="0" smtClean="0">
                <a:latin typeface="Tahoma" panose="020B0604030504040204" pitchFamily="34" charset="0"/>
                <a:ea typeface="Tahoma" panose="020B0604030504040204" pitchFamily="34" charset="0"/>
                <a:cs typeface="Tahoma" panose="020B0604030504040204" pitchFamily="34" charset="0"/>
              </a:rPr>
              <a:t>в</a:t>
            </a:r>
            <a:r>
              <a:rPr lang="en-US" sz="1600" dirty="0" smtClean="0">
                <a:latin typeface="Tahoma" panose="020B0604030504040204" pitchFamily="34" charset="0"/>
                <a:ea typeface="Tahoma" panose="020B0604030504040204" pitchFamily="34" charset="0"/>
                <a:cs typeface="Tahoma" panose="020B0604030504040204" pitchFamily="34" charset="0"/>
              </a:rPr>
              <a:t>.</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en-US" sz="1600" dirty="0" smtClean="0">
                <a:latin typeface="Tahoma" panose="020B0604030504040204" pitchFamily="34" charset="0"/>
                <a:ea typeface="Tahoma" panose="020B0604030504040204" pitchFamily="34" charset="0"/>
                <a:cs typeface="Tahoma" panose="020B0604030504040204" pitchFamily="34" charset="0"/>
              </a:rPr>
              <a:t>5. </a:t>
            </a:r>
            <a:r>
              <a:rPr lang="ru-RU" sz="1600" dirty="0">
                <a:latin typeface="Tahoma" panose="020B0604030504040204" pitchFamily="34" charset="0"/>
                <a:ea typeface="Tahoma" panose="020B0604030504040204" pitchFamily="34" charset="0"/>
                <a:cs typeface="Tahoma" panose="020B0604030504040204" pitchFamily="34" charset="0"/>
              </a:rPr>
              <a:t>Русское крестьянство в XVIII в. “Апогей крепостничества”. Восстание Е. Пугачёва</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br>
              <a:rPr lang="en-US" sz="1600" dirty="0" smtClean="0">
                <a:latin typeface="Tahoma" panose="020B0604030504040204" pitchFamily="34" charset="0"/>
                <a:ea typeface="Tahoma" panose="020B0604030504040204" pitchFamily="34" charset="0"/>
                <a:cs typeface="Tahoma" panose="020B0604030504040204" pitchFamily="34" charset="0"/>
              </a:rPr>
            </a:br>
            <a:r>
              <a:rPr lang="en-US" sz="1600" dirty="0" smtClean="0">
                <a:latin typeface="Tahoma" panose="020B0604030504040204" pitchFamily="34" charset="0"/>
                <a:ea typeface="Tahoma" panose="020B0604030504040204" pitchFamily="34" charset="0"/>
                <a:cs typeface="Tahoma" panose="020B0604030504040204" pitchFamily="34" charset="0"/>
              </a:rPr>
              <a:t>6. </a:t>
            </a:r>
            <a:r>
              <a:rPr lang="ru-RU" sz="1600" dirty="0">
                <a:latin typeface="Tahoma" panose="020B0604030504040204" pitchFamily="34" charset="0"/>
                <a:ea typeface="Tahoma" panose="020B0604030504040204" pitchFamily="34" charset="0"/>
                <a:cs typeface="Tahoma" panose="020B0604030504040204" pitchFamily="34" charset="0"/>
              </a:rPr>
              <a:t>“Золотой век русского дворянства”. Изменение положения служилого сословия в XVIII в. и его </a:t>
            </a:r>
            <a:r>
              <a:rPr lang="ru-RU" sz="1600" dirty="0" smtClean="0">
                <a:latin typeface="Tahoma" panose="020B0604030504040204" pitchFamily="34" charset="0"/>
                <a:ea typeface="Tahoma" panose="020B0604030504040204" pitchFamily="34" charset="0"/>
                <a:cs typeface="Tahoma" panose="020B0604030504040204" pitchFamily="34" charset="0"/>
              </a:rPr>
              <a:t>самосознания</a:t>
            </a:r>
            <a:r>
              <a:rPr lang="en-US" sz="1600" dirty="0" smtClean="0">
                <a:latin typeface="Tahoma" panose="020B0604030504040204" pitchFamily="34" charset="0"/>
                <a:ea typeface="Tahoma" panose="020B0604030504040204" pitchFamily="34" charset="0"/>
                <a:cs typeface="Tahoma" panose="020B0604030504040204" pitchFamily="34" charset="0"/>
              </a:rPr>
              <a:t>……</a:t>
            </a:r>
            <a:br>
              <a:rPr lang="en-US" sz="1600" dirty="0" smtClean="0">
                <a:latin typeface="Tahoma" panose="020B0604030504040204" pitchFamily="34" charset="0"/>
                <a:ea typeface="Tahoma" panose="020B0604030504040204" pitchFamily="34" charset="0"/>
                <a:cs typeface="Tahoma" panose="020B0604030504040204" pitchFamily="34" charset="0"/>
              </a:rPr>
            </a:br>
            <a:r>
              <a:rPr lang="en-US" sz="1600" dirty="0" smtClean="0">
                <a:latin typeface="Tahoma" panose="020B0604030504040204" pitchFamily="34" charset="0"/>
                <a:ea typeface="Tahoma" panose="020B0604030504040204" pitchFamily="34" charset="0"/>
                <a:cs typeface="Tahoma" panose="020B0604030504040204" pitchFamily="34" charset="0"/>
              </a:rPr>
              <a:t>7. </a:t>
            </a:r>
            <a:r>
              <a:rPr lang="ru-RU" sz="1600" dirty="0">
                <a:latin typeface="Tahoma" panose="020B0604030504040204" pitchFamily="34" charset="0"/>
                <a:ea typeface="Tahoma" panose="020B0604030504040204" pitchFamily="34" charset="0"/>
                <a:cs typeface="Tahoma" panose="020B0604030504040204" pitchFamily="34" charset="0"/>
              </a:rPr>
              <a:t>Основные цели, направления и результаты внешней политики России в XVIII </a:t>
            </a:r>
            <a:r>
              <a:rPr lang="ru-RU" sz="1600" dirty="0" smtClean="0">
                <a:latin typeface="Tahoma" panose="020B0604030504040204" pitchFamily="34" charset="0"/>
                <a:ea typeface="Tahoma" panose="020B0604030504040204" pitchFamily="34" charset="0"/>
                <a:cs typeface="Tahoma" panose="020B0604030504040204" pitchFamily="34" charset="0"/>
              </a:rPr>
              <a:t>в…</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Заключение</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a:latin typeface="Tahoma" panose="020B0604030504040204" pitchFamily="34" charset="0"/>
                <a:ea typeface="Tahoma" panose="020B0604030504040204" pitchFamily="34" charset="0"/>
                <a:cs typeface="Tahoma" panose="020B0604030504040204" pitchFamily="34" charset="0"/>
              </a:rPr>
              <a:t>Список использованных источников</a:t>
            </a:r>
            <a:r>
              <a:rPr lang="ru-RU" sz="1600" dirty="0" smtClean="0">
                <a:latin typeface="Tahoma" panose="020B0604030504040204" pitchFamily="34" charset="0"/>
                <a:ea typeface="Tahoma" panose="020B0604030504040204" pitchFamily="34" charset="0"/>
                <a:cs typeface="Tahoma" panose="020B0604030504040204" pitchFamily="34" charset="0"/>
              </a:rPr>
              <a:t>…….…...........................................................................................................</a:t>
            </a:r>
            <a:r>
              <a:rPr lang="en-US" sz="1600" dirty="0" smtClean="0">
                <a:latin typeface="Tahoma" panose="020B0604030504040204" pitchFamily="34" charset="0"/>
                <a:ea typeface="Tahoma" panose="020B0604030504040204" pitchFamily="34" charset="0"/>
                <a:cs typeface="Tahoma" panose="020B0604030504040204" pitchFamily="34" charset="0"/>
              </a:rPr>
              <a:t>....</a:t>
            </a:r>
            <a:r>
              <a:rPr lang="ru-RU" sz="1200" dirty="0">
                <a:latin typeface="Tahoma" panose="020B0604030504040204" pitchFamily="34" charset="0"/>
                <a:ea typeface="Tahoma" panose="020B0604030504040204" pitchFamily="34" charset="0"/>
                <a:cs typeface="Tahoma" panose="020B0604030504040204" pitchFamily="34" charset="0"/>
              </a:rPr>
              <a:t/>
            </a:r>
            <a:br>
              <a:rPr lang="ru-RU" sz="1200" dirty="0">
                <a:latin typeface="Tahoma" panose="020B0604030504040204" pitchFamily="34" charset="0"/>
                <a:ea typeface="Tahoma" panose="020B0604030504040204" pitchFamily="34" charset="0"/>
                <a:cs typeface="Tahoma" panose="020B0604030504040204" pitchFamily="34" charset="0"/>
              </a:rPr>
            </a:br>
            <a:endParaRPr lang="ru-RU" sz="1200" dirty="0">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a:extLst>
              <a:ext uri="{FF2B5EF4-FFF2-40B4-BE49-F238E27FC236}">
                <a16:creationId xmlns:a16="http://schemas.microsoft.com/office/drawing/2014/main" xmlns="" id="{69B08EC1-B669-1309-53E3-AF63B30E4449}"/>
              </a:ext>
            </a:extLst>
          </p:cNvPr>
          <p:cNvSpPr/>
          <p:nvPr/>
        </p:nvSpPr>
        <p:spPr>
          <a:xfrm>
            <a:off x="10994992" y="1418074"/>
            <a:ext cx="573402" cy="2554545"/>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2</a:t>
            </a:r>
            <a:r>
              <a:rPr lang="ru-RU" sz="1600" dirty="0">
                <a:latin typeface="Tahoma" panose="020B0604030504040204" pitchFamily="34" charset="0"/>
                <a:ea typeface="Tahoma" panose="020B0604030504040204" pitchFamily="34" charset="0"/>
                <a:cs typeface="Tahoma" panose="020B0604030504040204" pitchFamily="34" charset="0"/>
              </a:rPr>
              <a:t/>
            </a:r>
            <a:br>
              <a:rPr lang="ru-RU" sz="1600" dirty="0">
                <a:latin typeface="Tahoma" panose="020B0604030504040204" pitchFamily="34" charset="0"/>
                <a:ea typeface="Tahoma" panose="020B0604030504040204" pitchFamily="34" charset="0"/>
                <a:cs typeface="Tahoma" panose="020B0604030504040204" pitchFamily="34" charset="0"/>
              </a:rPr>
            </a:br>
            <a:r>
              <a:rPr lang="ru-RU" sz="1600" dirty="0">
                <a:latin typeface="Tahoma" panose="020B0604030504040204" pitchFamily="34" charset="0"/>
                <a:ea typeface="Tahoma" panose="020B0604030504040204" pitchFamily="34" charset="0"/>
                <a:cs typeface="Tahoma" panose="020B0604030504040204" pitchFamily="34" charset="0"/>
              </a:rPr>
              <a:t>5</a:t>
            </a:r>
          </a:p>
          <a:p>
            <a:r>
              <a:rPr lang="en-US" sz="1600" dirty="0" smtClean="0">
                <a:latin typeface="Tahoma" panose="020B0604030504040204" pitchFamily="34" charset="0"/>
                <a:ea typeface="Tahoma" panose="020B0604030504040204" pitchFamily="34" charset="0"/>
                <a:cs typeface="Tahoma" panose="020B0604030504040204" pitchFamily="34" charset="0"/>
              </a:rPr>
              <a:t>11</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23</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32</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38</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43</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50</a:t>
            </a:r>
            <a:endParaRPr lang="ru-RU" sz="1600" dirty="0">
              <a:latin typeface="Tahoma" panose="020B0604030504040204" pitchFamily="34" charset="0"/>
              <a:ea typeface="Tahoma" panose="020B0604030504040204" pitchFamily="34" charset="0"/>
              <a:cs typeface="Tahoma" panose="020B0604030504040204" pitchFamily="34" charset="0"/>
            </a:endParaRPr>
          </a:p>
          <a:p>
            <a:r>
              <a:rPr lang="ru-RU" sz="1600" dirty="0" smtClean="0">
                <a:latin typeface="Tahoma" panose="020B0604030504040204" pitchFamily="34" charset="0"/>
                <a:ea typeface="Tahoma" panose="020B0604030504040204" pitchFamily="34" charset="0"/>
                <a:cs typeface="Tahoma" panose="020B0604030504040204" pitchFamily="34" charset="0"/>
              </a:rPr>
              <a:t>57</a:t>
            </a:r>
            <a:r>
              <a:rPr lang="en-US" sz="1600" dirty="0" smtClean="0">
                <a:latin typeface="Tahoma" panose="020B0604030504040204" pitchFamily="34" charset="0"/>
                <a:ea typeface="Tahoma" panose="020B0604030504040204" pitchFamily="34" charset="0"/>
                <a:cs typeface="Tahoma" panose="020B0604030504040204" pitchFamily="34" charset="0"/>
              </a:rPr>
              <a:t/>
            </a:r>
            <a:br>
              <a:rPr lang="en-US" sz="1600" dirty="0" smtClean="0">
                <a:latin typeface="Tahoma" panose="020B0604030504040204" pitchFamily="34" charset="0"/>
                <a:ea typeface="Tahoma" panose="020B0604030504040204" pitchFamily="34" charset="0"/>
                <a:cs typeface="Tahoma" panose="020B0604030504040204" pitchFamily="34" charset="0"/>
              </a:rPr>
            </a:br>
            <a:r>
              <a:rPr lang="ru-RU" sz="1600" dirty="0" smtClean="0">
                <a:latin typeface="Tahoma" panose="020B0604030504040204" pitchFamily="34" charset="0"/>
                <a:ea typeface="Tahoma" panose="020B0604030504040204" pitchFamily="34" charset="0"/>
                <a:cs typeface="Tahoma" panose="020B0604030504040204" pitchFamily="34" charset="0"/>
              </a:rPr>
              <a:t>58</a:t>
            </a:r>
            <a:endParaRPr lang="ru-RU"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5993806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en-US" sz="2400" dirty="0" smtClean="0"/>
              <a:t>1</a:t>
            </a:r>
            <a:r>
              <a:rPr lang="ru-RU" sz="2400" dirty="0" smtClean="0"/>
              <a:t>9</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Политические и социальные реформы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https://u.foxford.ngcdn.ru/uploads/tinymce_file/file/117761/77e77bbe4113a8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299" y="1085135"/>
            <a:ext cx="9122648" cy="531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436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20</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Политические и социальные реформы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93615" y="1207165"/>
            <a:ext cx="11375471" cy="5078313"/>
          </a:xfrm>
          <a:prstGeom prst="rect">
            <a:avLst/>
          </a:prstGeom>
        </p:spPr>
        <p:txBody>
          <a:bodyPr wrap="square">
            <a:spAutoFit/>
          </a:bodyPr>
          <a:lstStyle/>
          <a:p>
            <a:pPr algn="just"/>
            <a:r>
              <a:rPr lang="ru-RU" dirty="0"/>
              <a:t>Важным этапом губернской реформы стало преобразование судебной системы. Суд отделили от административных органов и разделили по сословному принципу. Для дворян первой инстанцией был нижний земский суд, который располагался в уезде. Следующий этап — верхний земский суд в губернии. Для мещан и купцов первой инстанцией был городовой магистрат, второй инстанцией — губернский магистрат. Для крестьян — нижняя расправа и верхняя расправа. Всеми этими судебными органами в губернии руководила судебная палата. Она рассматривала наиболее важные дела. В неё можно было подать апелляцию, если решения предыдущих инстанций не удовлетворяли участников процесса. Деятельностью губернских судебных палат руководил Сенат. Он был высшей судебной инстанцией, куда можно было подать апелляцию в случае несогласия с приговором. На месте деятельность судебной системы контролировал прокурор. Судьи нижнего земского суда избирались из числа дворян, проживающих в губернии. На остальные должности назначались чиновники. </a:t>
            </a:r>
          </a:p>
          <a:p>
            <a:pPr algn="just"/>
            <a:endParaRPr lang="ru-RU" dirty="0"/>
          </a:p>
          <a:p>
            <a:pPr algn="just"/>
            <a:r>
              <a:rPr lang="ru-RU" dirty="0"/>
              <a:t>Также губернской реформой был учреждён Совестный суд, который рассматривал дела, не попадавшие под юрисдикцию всех перечисленных выше судов: например, о разделе имущества между родственниками, нанесении лёгких телесных повреждений. Встречались также дела в отношении несовершеннолетних или по обвинению в колдовстве. Основной задачей судьи на Совестном суде было примирение спорщиков.</a:t>
            </a:r>
          </a:p>
        </p:txBody>
      </p:sp>
    </p:spTree>
    <p:extLst>
      <p:ext uri="{BB962C8B-B14F-4D97-AF65-F5344CB8AC3E}">
        <p14:creationId xmlns:p14="http://schemas.microsoft.com/office/powerpoint/2010/main" val="404083910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21</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Политические и социальные реформы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https://u.foxford.ngcdn.ru/uploads/tinymce_file/file/117762/bed9a4aba76b06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52" y="911606"/>
            <a:ext cx="9084502" cy="528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94575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22</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Политические и социальные реформы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167780" y="1195150"/>
            <a:ext cx="11685863" cy="5324535"/>
          </a:xfrm>
          <a:prstGeom prst="rect">
            <a:avLst/>
          </a:prstGeom>
        </p:spPr>
        <p:txBody>
          <a:bodyPr wrap="square">
            <a:spAutoFit/>
          </a:bodyPr>
          <a:lstStyle/>
          <a:p>
            <a:pPr algn="just"/>
            <a:r>
              <a:rPr lang="ru-RU" sz="2000" dirty="0"/>
              <a:t>Одним из последствий губернской реформы стала ликвидация большинства коллегий: их полномочия перешли к губернаторским правлениям. Реформа упорядочила административно-территориальное деление страны, которое сохранялось вплоть до 1917 г. Она способствовала выстраиванию эффективной на тот момент судебной системы, которая просуществует до 1864 г. Негативным последствием реформы стало увеличение количества чиновников и, как следствие, коррупции. Наиболее ярко мир губернского чиновничества описал Н. В. Гоголь в комедии «Ревизор». </a:t>
            </a:r>
          </a:p>
          <a:p>
            <a:pPr algn="just"/>
            <a:endParaRPr lang="ru-RU" sz="2000" dirty="0"/>
          </a:p>
          <a:p>
            <a:pPr algn="just"/>
            <a:r>
              <a:rPr lang="ru-RU" sz="2000" dirty="0"/>
              <a:t>Важным этапом в жизни российского общества стало принятие Жалованных грамот дворянству и городам в 1785 г. — подробно о них рассказано в статье «Социальная структура российского общества второй половины XVIII в.». </a:t>
            </a:r>
          </a:p>
          <a:p>
            <a:pPr algn="just"/>
            <a:endParaRPr lang="ru-RU" sz="2000" dirty="0"/>
          </a:p>
          <a:p>
            <a:pPr algn="just"/>
            <a:r>
              <a:rPr lang="ru-RU" sz="2000" dirty="0"/>
              <a:t>Одним из направлений политики «просвещённого абсолютизма», по замыслу Екатерины II, было просвещение нации. В 1786 г. она провела школьную реформу, впервые создав в России систему бессословного образования. Подробно о ней читайте в статье «Влияние идей Просвещения на развитие образования и науки в России». </a:t>
            </a:r>
          </a:p>
        </p:txBody>
      </p:sp>
    </p:spTree>
    <p:extLst>
      <p:ext uri="{BB962C8B-B14F-4D97-AF65-F5344CB8AC3E}">
        <p14:creationId xmlns:p14="http://schemas.microsoft.com/office/powerpoint/2010/main" val="181174504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23</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Внутренняя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политика П</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авла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 (1796–1801 гг.)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167780" y="1300293"/>
            <a:ext cx="11836866" cy="5078313"/>
          </a:xfrm>
          <a:prstGeom prst="rect">
            <a:avLst/>
          </a:prstGeom>
        </p:spPr>
        <p:txBody>
          <a:bodyPr wrap="square">
            <a:spAutoFit/>
          </a:bodyPr>
          <a:lstStyle/>
          <a:p>
            <a:pPr algn="just"/>
            <a:r>
              <a:rPr lang="ru-RU" dirty="0"/>
              <a:t>С вступлением Павла I на престол 6 ноября 1796 г. начинается переориентация внутренней политики, отказ от порядков, введенных Екатериной II. Император положил конец женскому правлению, изменив систему престолонаследия. 7 апреля 1797 г. был издан указ о наследовании российского престола: вводился принцип, предусматривавший передачу престола по наследству по мужской линии согласно праву первородства.</a:t>
            </a:r>
          </a:p>
          <a:p>
            <a:pPr algn="just"/>
            <a:endParaRPr lang="ru-RU" dirty="0"/>
          </a:p>
          <a:p>
            <a:pPr algn="just"/>
            <a:r>
              <a:rPr lang="ru-RU" dirty="0"/>
              <a:t>Преобладающее значение в сфере государственного управления приобрела централизация, основанная на мелочной регламентации и бюрократических методах. Павел I усилил значение прокуратуры, восстановил ряд государственных ведомств, занимавшихся экономикой: </a:t>
            </a:r>
            <a:r>
              <a:rPr lang="ru-RU" dirty="0" err="1"/>
              <a:t>берг</a:t>
            </a:r>
            <a:r>
              <a:rPr lang="ru-RU" dirty="0"/>
              <a:t>-, мануфактур-, камер-, коммерц-коллегии. Он вынашивал идею заменить коллегии министерствами.</a:t>
            </a:r>
          </a:p>
          <a:p>
            <a:pPr algn="just"/>
            <a:endParaRPr lang="ru-RU" dirty="0"/>
          </a:p>
          <a:p>
            <a:pPr algn="just"/>
            <a:r>
              <a:rPr lang="ru-RU" dirty="0"/>
              <a:t>В систему местного управления были внесены изменения:  закрыты городские думы, палаты гражданского и уголовного суда объединены, некоторые судебные инстанции упразднены. Частичной перестройке подверглось административно-территориальное деление страны и принципы управления национальными окраинами: количество губерний сократилось с 50 до 41 и область Войска Донского. На Украине и в прибалтийских губерниях вернулись к традиционным органам управления</a:t>
            </a:r>
            <a:r>
              <a:rPr lang="ru-RU" dirty="0" smtClean="0"/>
              <a:t>.</a:t>
            </a:r>
            <a:endParaRPr lang="ru-RU" dirty="0"/>
          </a:p>
        </p:txBody>
      </p:sp>
    </p:spTree>
    <p:extLst>
      <p:ext uri="{BB962C8B-B14F-4D97-AF65-F5344CB8AC3E}">
        <p14:creationId xmlns:p14="http://schemas.microsoft.com/office/powerpoint/2010/main" val="162022492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24</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Внутренняя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политика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Павла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 (1796–1801 гг.)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142613" y="911606"/>
            <a:ext cx="7600426" cy="5632311"/>
          </a:xfrm>
          <a:prstGeom prst="rect">
            <a:avLst/>
          </a:prstGeom>
        </p:spPr>
        <p:txBody>
          <a:bodyPr wrap="square">
            <a:spAutoFit/>
          </a:bodyPr>
          <a:lstStyle/>
          <a:p>
            <a:pPr algn="just"/>
            <a:r>
              <a:rPr lang="ru-RU" dirty="0"/>
              <a:t>«Золотой век» дворянства завершился. Павел I запретил дворянам, отслуживших офицерами менее года, просить отставку (1798 г.), обложил их налогом на содержание губернской администрации (1797 г.), разрешил подвергать их телесным наказаниям (1797 г.), отменил губернские дворянские собрания (1799 г.), ограничил переход дворян с военной службы на гражданскую. </a:t>
            </a:r>
          </a:p>
          <a:p>
            <a:pPr algn="just"/>
            <a:endParaRPr lang="ru-RU" dirty="0"/>
          </a:p>
          <a:p>
            <a:pPr algn="just"/>
            <a:r>
              <a:rPr lang="ru-RU" dirty="0"/>
              <a:t>При Павле были приняты меры, направленные на улучшение положения крестьянства. 5 апреля 1797 г. появился манифест о трехдневной барщине в неделю, положивший начало ограничению крепостного права в России. В 1796 и 1800 гг. были отменены рекрутские наборы. С крестьян снимались недоимки по подушным сборам; запрещалась продажа крепостных без земли; разрешались крестьянские жалобы. Вместе с тем в начале царствования в ряде губерний страны вспыхнули крестьянские волнения, которые были жестоко подавлены. Крестьянам предписывалось безропотное повиновение помещикам. Практиковалась массовая раздача казенных крестьян частным лицам в качестве награды.</a:t>
            </a:r>
          </a:p>
        </p:txBody>
      </p:sp>
      <p:pic>
        <p:nvPicPr>
          <p:cNvPr id="18434" name="Picture 2" descr="https://foxford.ru/uploads/tinymce_image/image/20691/4_%D1%82%D1%80%D0%B5%D1%85%D0%B4%D0%BD%D0%B5%D0%B2%D0%BD%D0%B0%D1%8F_%D0%B1%D0%B0%D1%80%D1%89%D0%B8%D0%BD%D0%B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514" y="1317070"/>
            <a:ext cx="2640152" cy="371705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8530793" y="5066589"/>
            <a:ext cx="3355594" cy="1477328"/>
          </a:xfrm>
          <a:prstGeom prst="rect">
            <a:avLst/>
          </a:prstGeom>
        </p:spPr>
        <p:txBody>
          <a:bodyPr wrap="square">
            <a:spAutoFit/>
          </a:bodyPr>
          <a:lstStyle/>
          <a:p>
            <a:pPr algn="just"/>
            <a:r>
              <a:rPr lang="ru-RU" dirty="0"/>
              <a:t>Рисунок </a:t>
            </a:r>
            <a:r>
              <a:rPr lang="ru-RU" dirty="0" smtClean="0"/>
              <a:t>11 </a:t>
            </a:r>
            <a:r>
              <a:rPr lang="ru-RU" dirty="0"/>
              <a:t>–  Российская почтовая марка «Павел  I подписывает манифест о трехдневной </a:t>
            </a:r>
            <a:r>
              <a:rPr lang="ru-RU" dirty="0" smtClean="0"/>
              <a:t>барщине» неизвестного </a:t>
            </a:r>
            <a:r>
              <a:rPr lang="ru-RU" dirty="0"/>
              <a:t>художника</a:t>
            </a:r>
          </a:p>
        </p:txBody>
      </p:sp>
    </p:spTree>
    <p:extLst>
      <p:ext uri="{BB962C8B-B14F-4D97-AF65-F5344CB8AC3E}">
        <p14:creationId xmlns:p14="http://schemas.microsoft.com/office/powerpoint/2010/main" val="2682279486"/>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25</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Внутренняя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политика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Павла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 (1796–1801 гг.)</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335558" y="1414945"/>
            <a:ext cx="11308359" cy="4708981"/>
          </a:xfrm>
          <a:prstGeom prst="rect">
            <a:avLst/>
          </a:prstGeom>
        </p:spPr>
        <p:txBody>
          <a:bodyPr wrap="square">
            <a:spAutoFit/>
          </a:bodyPr>
          <a:lstStyle/>
          <a:p>
            <a:pPr algn="just"/>
            <a:r>
              <a:rPr lang="ru-RU" sz="2000" dirty="0"/>
              <a:t>Реформаторская деятельность Павла I была направлена на армию, которая перестраивалась на прусский манер. В 1797 г. была введена новая форма (шинели), полностью копирующая прусскую, наведен порядок в строевой подготовке, разработаны новые уставы, укреплена дисциплина.</a:t>
            </a:r>
          </a:p>
          <a:p>
            <a:pPr algn="just"/>
            <a:endParaRPr lang="ru-RU" sz="2000" dirty="0"/>
          </a:p>
          <a:p>
            <a:pPr algn="just"/>
            <a:r>
              <a:rPr lang="ru-RU" sz="2000" dirty="0"/>
              <a:t>Опасаясь распространения идей Великой французской революции, Павел ужесточил цензуру. В 1797–1799 гг. были запрещены 639 изданий. Сократился выпуск книг в России, был введен запрет на ввоз иностранных изданий, выезд дворян для обучения за границу.  Специальными указами предписывалось носить определенные фасоны одежды, запрещалось носить круглые шляпы, башмаки с лентами вместо пряжек и платье французского покроя.</a:t>
            </a:r>
          </a:p>
          <a:p>
            <a:pPr algn="just"/>
            <a:endParaRPr lang="ru-RU" sz="2000" dirty="0"/>
          </a:p>
          <a:p>
            <a:pPr algn="just"/>
            <a:r>
              <a:rPr lang="ru-RU" sz="2000" dirty="0"/>
              <a:t>В целом внутренняя политика Павла I  была направлена на нивелирование реформ Екатерины Великой. При проведении преобразований он, как и мать, опирался на фаворитов, в частности графа А. А. Аракчеева.</a:t>
            </a:r>
          </a:p>
        </p:txBody>
      </p:sp>
    </p:spTree>
    <p:extLst>
      <p:ext uri="{BB962C8B-B14F-4D97-AF65-F5344CB8AC3E}">
        <p14:creationId xmlns:p14="http://schemas.microsoft.com/office/powerpoint/2010/main" val="124612701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26</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226502" y="1318579"/>
            <a:ext cx="6157520" cy="4401205"/>
          </a:xfrm>
          <a:prstGeom prst="rect">
            <a:avLst/>
          </a:prstGeom>
        </p:spPr>
        <p:txBody>
          <a:bodyPr wrap="square">
            <a:spAutoFit/>
          </a:bodyPr>
          <a:lstStyle/>
          <a:p>
            <a:pPr algn="just"/>
            <a:r>
              <a:rPr lang="ru-RU" sz="2000" dirty="0"/>
              <a:t>Внешняя политика Павла I была так же непоследовательна и противоречива, как и внутренняя. Россия участвовала с 1798 г. в борьбе против Франции в составе второй коалиции с Англией, Австрией и Неаполитанским королевством. Противник военных реформ Павла, выдающийся полководец А.В. Суворов, по настоянию союзников был назначен командующим русско-австрийскими войсками в Италии. Под его началом союзные силы освободили Северную Италию от французов. В сентябре 1799 г. русская армия совершила знаменитый переход через Альпы.</a:t>
            </a:r>
          </a:p>
        </p:txBody>
      </p:sp>
      <p:pic>
        <p:nvPicPr>
          <p:cNvPr id="21506" name="Picture 2" descr="https://foxford.ru/uploads/tinymce_image/image/20692/6_%D0%BF%D0%B5%D1%80%D0%B5%D1%85%D0%BE%D0%B4_%D1%87%D0%B5%D1%80%D0%B5%D0%B7_%D0%B0%D0%BB%D1%8C%D0%BF%D1%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776" y="2290194"/>
            <a:ext cx="5300214" cy="256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15799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27</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219109"/>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23554" name="Picture 2" descr="https://foxford.ru/uploads/tinymce_image/image/20693/7_%D0%BA%D0%B0%D1%80%D1%82%D0%B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914" y="680774"/>
            <a:ext cx="3851418" cy="545449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327046" y="6227603"/>
            <a:ext cx="7961153" cy="369332"/>
          </a:xfrm>
          <a:prstGeom prst="rect">
            <a:avLst/>
          </a:prstGeom>
        </p:spPr>
        <p:txBody>
          <a:bodyPr wrap="square">
            <a:spAutoFit/>
          </a:bodyPr>
          <a:lstStyle/>
          <a:p>
            <a:pPr algn="just"/>
            <a:r>
              <a:rPr lang="ru-RU" dirty="0"/>
              <a:t>Рисунок </a:t>
            </a:r>
            <a:r>
              <a:rPr lang="ru-RU" dirty="0" smtClean="0"/>
              <a:t>12 </a:t>
            </a:r>
            <a:r>
              <a:rPr lang="ru-RU" dirty="0"/>
              <a:t>–  Итальянский и швейцарский походы А. В. Суворова</a:t>
            </a:r>
          </a:p>
        </p:txBody>
      </p:sp>
    </p:spTree>
    <p:extLst>
      <p:ext uri="{BB962C8B-B14F-4D97-AF65-F5344CB8AC3E}">
        <p14:creationId xmlns:p14="http://schemas.microsoft.com/office/powerpoint/2010/main" val="300918889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28</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52888" y="1118156"/>
            <a:ext cx="6617028" cy="5078313"/>
          </a:xfrm>
          <a:prstGeom prst="rect">
            <a:avLst/>
          </a:prstGeom>
        </p:spPr>
        <p:txBody>
          <a:bodyPr wrap="square">
            <a:spAutoFit/>
          </a:bodyPr>
          <a:lstStyle/>
          <a:p>
            <a:pPr algn="just"/>
            <a:r>
              <a:rPr lang="ru-RU" dirty="0">
                <a:ea typeface="Tahoma" panose="020B0604030504040204" pitchFamily="34" charset="0"/>
                <a:cs typeface="Tahoma" panose="020B0604030504040204" pitchFamily="34" charset="0"/>
              </a:rPr>
              <a:t>Командующим российскими военно-морскими силами в Средиземном море Павел назначил вице-адмирала Ф. Ф. Ушакова, в задачу которого входила поддержка на море действий войск антифранцузской коалиции. Во время Средиземноморского похода (1798–1800 гг.) Ушаков проявил себя как крупный флотоводец. Он показал образцы организации взаимодействия армии и флота при овладении Ионическими островами (1798 г.), и особенно о. Корфу (1799 г.), при освобождении от французов Италии. Ушаков впервые применил новую тактику корабельного боя  сосредоточить огонь на флагманском корабле противника. Впервые в истории захватил крепость (Корфу) только силами флота, без поддержки сухопутной армии. В результате экспедиции Ушакова Россия получила базу на Средиземном море, усилив свои позиции в этом регионе. </a:t>
            </a:r>
          </a:p>
        </p:txBody>
      </p:sp>
      <p:pic>
        <p:nvPicPr>
          <p:cNvPr id="24578" name="Picture 2" descr="https://foxford.ru/uploads/tinymce_image/image/20694/8_%D1%83%D1%88%D0%B0%D0%BA%D0%BE%D0%B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377" y="1581673"/>
            <a:ext cx="4258430" cy="339587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604812" y="5045115"/>
            <a:ext cx="3383560" cy="646331"/>
          </a:xfrm>
          <a:prstGeom prst="rect">
            <a:avLst/>
          </a:prstGeom>
        </p:spPr>
        <p:txBody>
          <a:bodyPr wrap="square">
            <a:spAutoFit/>
          </a:bodyPr>
          <a:lstStyle/>
          <a:p>
            <a:pPr algn="just"/>
            <a:r>
              <a:rPr lang="ru-RU" dirty="0"/>
              <a:t>Рисунок </a:t>
            </a:r>
            <a:r>
              <a:rPr lang="ru-RU" dirty="0" smtClean="0"/>
              <a:t>12 </a:t>
            </a:r>
            <a:r>
              <a:rPr lang="ru-RU" dirty="0"/>
              <a:t>–  О. С. Маслов. Адмирал Ушаков</a:t>
            </a:r>
          </a:p>
        </p:txBody>
      </p:sp>
    </p:spTree>
    <p:extLst>
      <p:ext uri="{BB962C8B-B14F-4D97-AF65-F5344CB8AC3E}">
        <p14:creationId xmlns:p14="http://schemas.microsoft.com/office/powerpoint/2010/main" val="75924860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2</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a16="http://schemas.microsoft.com/office/drawing/2014/main" xmlns="" id="{19232D62-BE5A-97DA-93C1-8D79BA0361C3}"/>
              </a:ext>
            </a:extLst>
          </p:cNvPr>
          <p:cNvSpPr/>
          <p:nvPr/>
        </p:nvSpPr>
        <p:spPr>
          <a:xfrm>
            <a:off x="461579" y="1562470"/>
            <a:ext cx="11291398" cy="3323987"/>
          </a:xfrm>
          <a:prstGeom prst="rect">
            <a:avLst/>
          </a:prstGeom>
        </p:spPr>
        <p:txBody>
          <a:bodyPr wrap="square">
            <a:spAutoFit/>
          </a:bodyPr>
          <a:lstStyle/>
          <a:p>
            <a:pPr algn="just">
              <a:lnSpc>
                <a:spcPct val="150000"/>
              </a:lnSpc>
            </a:pPr>
            <a:r>
              <a:rPr lang="ru-RU" sz="2000" dirty="0"/>
              <a:t>Изучение истории российского самодержавия, его эволюции и роли государства в реформаторской деятельности вызывает каждый раз особый интерес на новом этапе общественных преобразований. Соответственно увеличивается и поток публикаций по данной теме, направленных на осмысление, а чаще - на переосмысление опыта прошлого. При этом происходит пересмотр ряда стереотипных представлений, в той или иной степени укоренившихся в общественном сознании.</a:t>
            </a:r>
            <a:endParaRPr lang="ru-RU" sz="2000" dirty="0">
              <a:latin typeface="Century Gothic" panose="020B0502020202020204" pitchFamily="34" charset="0"/>
            </a:endParaRPr>
          </a:p>
        </p:txBody>
      </p:sp>
    </p:spTree>
    <p:extLst>
      <p:ext uri="{BB962C8B-B14F-4D97-AF65-F5344CB8AC3E}">
        <p14:creationId xmlns:p14="http://schemas.microsoft.com/office/powerpoint/2010/main" val="23048877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29</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p>
        </p:txBody>
      </p:sp>
      <p:pic>
        <p:nvPicPr>
          <p:cNvPr id="25602" name="Picture 2" descr="https://foxford.ru/uploads/tinymce_image/image/20695/9_%D0%BF%D0%BE%D1%85%D0%BE%D0%B4_%D1%83%D1%88%D0%B0%D0%BA%D0%BE%D0%B2%D0%B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180" y="961136"/>
            <a:ext cx="7448886" cy="546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8440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30</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p>
        </p:txBody>
      </p:sp>
      <p:sp>
        <p:nvSpPr>
          <p:cNvPr id="3" name="Прямоугольник 2"/>
          <p:cNvSpPr/>
          <p:nvPr/>
        </p:nvSpPr>
        <p:spPr>
          <a:xfrm>
            <a:off x="134224" y="1118156"/>
            <a:ext cx="7113864" cy="5262979"/>
          </a:xfrm>
          <a:prstGeom prst="rect">
            <a:avLst/>
          </a:prstGeom>
        </p:spPr>
        <p:txBody>
          <a:bodyPr wrap="square">
            <a:spAutoFit/>
          </a:bodyPr>
          <a:lstStyle/>
          <a:p>
            <a:pPr algn="just"/>
            <a:r>
              <a:rPr lang="ru-RU" sz="1600" dirty="0"/>
              <a:t>Но в 1800 г. Павел I пошел на сближение с Наполеоном Бонапартом, поссорившись с Англией, так как ее войсками была захвачена Мальта, которая находилась под покровительством российского императора как великого магистра ордена св. Иоанна Иерусалимского. Павел распорядился наложить арест на все английские торговые суда. В декабре 1800 г. Павел I  направил 40 полков донских казаков (22 500 человек) на завоевание британской Индии. Поход был авантюрой,  казаки направились в него без фуража, необходимых карт и знания местности</a:t>
            </a:r>
            <a:r>
              <a:rPr lang="ru-RU" sz="1600" dirty="0" smtClean="0"/>
              <a:t>.</a:t>
            </a:r>
          </a:p>
          <a:p>
            <a:pPr algn="just"/>
            <a:endParaRPr lang="ru-RU" sz="1600" dirty="0"/>
          </a:p>
          <a:p>
            <a:pPr algn="just"/>
            <a:r>
              <a:rPr lang="ru-RU" sz="1600" dirty="0"/>
              <a:t>Противоречивая внутренняя политика Павла I, его новый </a:t>
            </a:r>
            <a:r>
              <a:rPr lang="ru-RU" sz="1600" dirty="0" err="1"/>
              <a:t>пронаполеоновский</a:t>
            </a:r>
            <a:r>
              <a:rPr lang="ru-RU" sz="1600" dirty="0"/>
              <a:t> курс, ослабление позиций дворянства привели к формированию политического заговора, о котором был информирован и наследник престола Александр. Во главе заговора стоял граф П. А. Пален, генерал-губернатор Петербурга. В ночь с 11 на 12 марта 1801 г. заговорщики проникли в Михайловский замок и убили императора</a:t>
            </a:r>
            <a:r>
              <a:rPr lang="ru-RU" sz="1600" dirty="0" smtClean="0"/>
              <a:t>.</a:t>
            </a:r>
          </a:p>
          <a:p>
            <a:pPr algn="just"/>
            <a:endParaRPr lang="ru-RU" sz="1600" dirty="0"/>
          </a:p>
          <a:p>
            <a:pPr algn="just"/>
            <a:r>
              <a:rPr lang="ru-RU" sz="1600" dirty="0"/>
              <a:t>12 марта 1801 г. был обнародован манифест о смерти Павла I и вступлении на престол Александра I.</a:t>
            </a:r>
          </a:p>
          <a:p>
            <a:pPr algn="just"/>
            <a:endParaRPr lang="ru-RU" sz="1600" dirty="0"/>
          </a:p>
        </p:txBody>
      </p:sp>
      <p:pic>
        <p:nvPicPr>
          <p:cNvPr id="26626" name="Picture 2" descr="https://foxford.ru/uploads/tinymce_image/image/20696/10_%D0%BF%D0%B0%D0%B2%D0%B5%D0%BB-%D0%BC%D0%B0%D0%B3%D0%B8%D1%81%D1%82%D1%80_%D0%BE%D1%80%D0%B4%D0%B5%D0%BD%D0%B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431" y="1324271"/>
            <a:ext cx="2737202" cy="383208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3361" y="5368646"/>
            <a:ext cx="4197342" cy="923330"/>
          </a:xfrm>
          <a:prstGeom prst="rect">
            <a:avLst/>
          </a:prstGeom>
        </p:spPr>
        <p:txBody>
          <a:bodyPr wrap="square">
            <a:spAutoFit/>
          </a:bodyPr>
          <a:lstStyle/>
          <a:p>
            <a:pPr algn="just"/>
            <a:r>
              <a:rPr lang="ru-RU" dirty="0"/>
              <a:t>Рисунок </a:t>
            </a:r>
            <a:r>
              <a:rPr lang="ru-RU" dirty="0" smtClean="0"/>
              <a:t>13 </a:t>
            </a:r>
            <a:r>
              <a:rPr lang="ru-RU" dirty="0"/>
              <a:t>–  С. Тончи. Портрет Павла I в одеянии гроссмейстера Мальтийского ордена</a:t>
            </a:r>
          </a:p>
        </p:txBody>
      </p:sp>
    </p:spTree>
    <p:extLst>
      <p:ext uri="{BB962C8B-B14F-4D97-AF65-F5344CB8AC3E}">
        <p14:creationId xmlns:p14="http://schemas.microsoft.com/office/powerpoint/2010/main" val="163318075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31</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Павла </a:t>
            </a:r>
            <a:r>
              <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a:t>
            </a:r>
          </a:p>
        </p:txBody>
      </p:sp>
      <p:sp>
        <p:nvSpPr>
          <p:cNvPr id="3" name="Прямоугольник 2"/>
          <p:cNvSpPr/>
          <p:nvPr/>
        </p:nvSpPr>
        <p:spPr>
          <a:xfrm>
            <a:off x="134224" y="1118156"/>
            <a:ext cx="7113864" cy="5262979"/>
          </a:xfrm>
          <a:prstGeom prst="rect">
            <a:avLst/>
          </a:prstGeom>
        </p:spPr>
        <p:txBody>
          <a:bodyPr wrap="square">
            <a:spAutoFit/>
          </a:bodyPr>
          <a:lstStyle/>
          <a:p>
            <a:pPr algn="just"/>
            <a:r>
              <a:rPr lang="ru-RU" sz="1600" dirty="0"/>
              <a:t>Но в 1800 г. Павел I пошел на сближение с Наполеоном Бонапартом, поссорившись с Англией, так как ее войсками была захвачена Мальта, которая находилась под покровительством российского императора как великого магистра ордена св. Иоанна Иерусалимского. Павел распорядился наложить арест на все английские торговые суда. В декабре 1800 г. Павел I  направил 40 полков донских казаков (22 500 человек) на завоевание британской Индии. Поход был авантюрой,  казаки направились в него без фуража, необходимых карт и знания местности</a:t>
            </a:r>
            <a:r>
              <a:rPr lang="ru-RU" sz="1600" dirty="0" smtClean="0"/>
              <a:t>.</a:t>
            </a:r>
          </a:p>
          <a:p>
            <a:pPr algn="just"/>
            <a:endParaRPr lang="ru-RU" sz="1600" dirty="0"/>
          </a:p>
          <a:p>
            <a:pPr algn="just"/>
            <a:r>
              <a:rPr lang="ru-RU" sz="1600" dirty="0"/>
              <a:t>Противоречивая внутренняя политика Павла I, его новый </a:t>
            </a:r>
            <a:r>
              <a:rPr lang="ru-RU" sz="1600" dirty="0" err="1"/>
              <a:t>пронаполеоновский</a:t>
            </a:r>
            <a:r>
              <a:rPr lang="ru-RU" sz="1600" dirty="0"/>
              <a:t> курс, ослабление позиций дворянства привели к формированию политического заговора, о котором был информирован и наследник престола Александр. Во главе заговора стоял граф П. А. Пален, генерал-губернатор Петербурга. В ночь с 11 на 12 марта 1801 г. заговорщики проникли в Михайловский замок и убили императора</a:t>
            </a:r>
            <a:r>
              <a:rPr lang="ru-RU" sz="1600" dirty="0" smtClean="0"/>
              <a:t>.</a:t>
            </a:r>
          </a:p>
          <a:p>
            <a:pPr algn="just"/>
            <a:endParaRPr lang="ru-RU" sz="1600" dirty="0"/>
          </a:p>
          <a:p>
            <a:pPr algn="just"/>
            <a:r>
              <a:rPr lang="ru-RU" sz="1600" dirty="0"/>
              <a:t>12 марта 1801 г. был обнародован манифест о смерти Павла I и вступлении на престол Александра I.</a:t>
            </a:r>
          </a:p>
          <a:p>
            <a:pPr algn="just"/>
            <a:endParaRPr lang="ru-RU" sz="1600" dirty="0"/>
          </a:p>
        </p:txBody>
      </p:sp>
      <p:pic>
        <p:nvPicPr>
          <p:cNvPr id="26626" name="Picture 2" descr="https://foxford.ru/uploads/tinymce_image/image/20696/10_%D0%BF%D0%B0%D0%B2%D0%B5%D0%BB-%D0%BC%D0%B0%D0%B3%D0%B8%D1%81%D1%82%D1%80_%D0%BE%D1%80%D0%B4%D0%B5%D0%BD%D0%B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431" y="1324271"/>
            <a:ext cx="2737202" cy="383208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323361" y="5368646"/>
            <a:ext cx="4197342" cy="923330"/>
          </a:xfrm>
          <a:prstGeom prst="rect">
            <a:avLst/>
          </a:prstGeom>
        </p:spPr>
        <p:txBody>
          <a:bodyPr wrap="square">
            <a:spAutoFit/>
          </a:bodyPr>
          <a:lstStyle/>
          <a:p>
            <a:pPr algn="just"/>
            <a:r>
              <a:rPr lang="ru-RU" dirty="0"/>
              <a:t>Рисунок </a:t>
            </a:r>
            <a:r>
              <a:rPr lang="ru-RU" dirty="0" smtClean="0"/>
              <a:t>13 </a:t>
            </a:r>
            <a:r>
              <a:rPr lang="ru-RU" dirty="0"/>
              <a:t>–  С. Тончи. Портрет Павла I в одеянии гроссмейстера Мальтийского ордена</a:t>
            </a:r>
          </a:p>
        </p:txBody>
      </p:sp>
    </p:spTree>
    <p:extLst>
      <p:ext uri="{BB962C8B-B14F-4D97-AF65-F5344CB8AC3E}">
        <p14:creationId xmlns:p14="http://schemas.microsoft.com/office/powerpoint/2010/main" val="328537289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32</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52888" y="1118156"/>
            <a:ext cx="11791462" cy="3970318"/>
          </a:xfrm>
          <a:prstGeom prst="rect">
            <a:avLst/>
          </a:prstGeom>
        </p:spPr>
        <p:txBody>
          <a:bodyPr wrap="square">
            <a:spAutoFit/>
          </a:bodyPr>
          <a:lstStyle/>
          <a:p>
            <a:pPr algn="just"/>
            <a:r>
              <a:rPr lang="ru-RU" b="1" dirty="0" smtClean="0">
                <a:ea typeface="Tahoma" panose="020B0604030504040204" pitchFamily="34" charset="0"/>
                <a:cs typeface="Tahoma" panose="020B0604030504040204" pitchFamily="34" charset="0"/>
              </a:rPr>
              <a:t>Образование. </a:t>
            </a:r>
          </a:p>
          <a:p>
            <a:pPr algn="just"/>
            <a:r>
              <a:rPr lang="ru-RU" dirty="0" smtClean="0">
                <a:ea typeface="Tahoma" panose="020B0604030504040204" pitchFamily="34" charset="0"/>
                <a:cs typeface="Tahoma" panose="020B0604030504040204" pitchFamily="34" charset="0"/>
              </a:rPr>
              <a:t>Старые </a:t>
            </a:r>
            <a:r>
              <a:rPr lang="ru-RU" dirty="0">
                <a:ea typeface="Tahoma" panose="020B0604030504040204" pitchFamily="34" charset="0"/>
                <a:cs typeface="Tahoma" panose="020B0604030504040204" pitchFamily="34" charset="0"/>
              </a:rPr>
              <a:t>церковные и сословные школы не могли удовлетворить потребность в образованных кадрах. В середине  второй половине XVIII в. расширяется сеть учебных заведений. В целях развития высшего образования в России 12 января 1755 г. был открыт Московский университет с двумя гимназиями, который стал центром русского просвещения. Образование в нем было бесплатным для всех сословий. В 1773 г. открывается Горное училище в Петербурге. Увеличилось число сословных школ для образования дворян. В 1764 г. был открыт Смольный институт благородных девиц. Открываются новые кадетские корпуса, например Морской шляхетный кадетский корпус (1752 г.). Видный деятель в сфере образования И. И. Бецкой открыл Воспитательный дом для сирот и беспризорников. В 1765 г. он был шефом Сухопутного шляхетского корпуса. В 1773 г. по его плану было открыто Воспитательное коммерческое училище для купеческих детей. В 1780-х гг. были заложены основы системы начального образования. В 1786 г. согласно «Уставу народных училищ» были учреждены главные народные училища с четырьмя классами в губернских городах, малые народные училища с двумя классами  в уездных городах.</a:t>
            </a:r>
          </a:p>
        </p:txBody>
      </p:sp>
    </p:spTree>
    <p:extLst>
      <p:ext uri="{BB962C8B-B14F-4D97-AF65-F5344CB8AC3E}">
        <p14:creationId xmlns:p14="http://schemas.microsoft.com/office/powerpoint/2010/main" val="404520072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33</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52888" y="1118156"/>
            <a:ext cx="6038187" cy="5355312"/>
          </a:xfrm>
          <a:prstGeom prst="rect">
            <a:avLst/>
          </a:prstGeom>
        </p:spPr>
        <p:txBody>
          <a:bodyPr wrap="square">
            <a:spAutoFit/>
          </a:bodyPr>
          <a:lstStyle/>
          <a:p>
            <a:pPr algn="just"/>
            <a:r>
              <a:rPr lang="ru-RU" b="1" dirty="0" smtClean="0">
                <a:ea typeface="Tahoma" panose="020B0604030504040204" pitchFamily="34" charset="0"/>
                <a:cs typeface="Tahoma" panose="020B0604030504040204" pitchFamily="34" charset="0"/>
              </a:rPr>
              <a:t>Наука. </a:t>
            </a:r>
          </a:p>
          <a:p>
            <a:pPr algn="just"/>
            <a:r>
              <a:rPr lang="ru-RU" dirty="0">
                <a:ea typeface="Tahoma" panose="020B0604030504040204" pitchFamily="34" charset="0"/>
                <a:cs typeface="Tahoma" panose="020B0604030504040204" pitchFamily="34" charset="0"/>
              </a:rPr>
              <a:t>Главным центром научной деятельности была Академия наук.  Выдающуюся роль в развитии отечественной науки сыграл М. В. Ломоносов, ученый, поэт, историк и естествоиспытатель. Его деятельности присуща многогранность научного знания, которая в целом отличает науку XVIII в</a:t>
            </a:r>
            <a:r>
              <a:rPr lang="ru-RU" dirty="0" smtClean="0">
                <a:ea typeface="Tahoma" panose="020B0604030504040204" pitchFamily="34" charset="0"/>
                <a:cs typeface="Tahoma" panose="020B0604030504040204" pitchFamily="34" charset="0"/>
              </a:rPr>
              <a:t>.</a:t>
            </a: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Особое развитие получили естественные науки. Академия наук организовала ряд экспедиций для исследования северо-востока Азии, Северного Ледовитого океана и северо-запада Америки. В 1760–1780 гг. было выполнено комплексное исследование севера европейской части России. Важнейшие географические открытия были сделаны С. И. Челюскиным, С. Г. Малыгиным, братьями Лаптевыми. В. Беринг и А. И. </a:t>
            </a:r>
            <a:r>
              <a:rPr lang="ru-RU" dirty="0" err="1">
                <a:ea typeface="Tahoma" panose="020B0604030504040204" pitchFamily="34" charset="0"/>
                <a:cs typeface="Tahoma" panose="020B0604030504040204" pitchFamily="34" charset="0"/>
              </a:rPr>
              <a:t>Чириков</a:t>
            </a:r>
            <a:r>
              <a:rPr lang="ru-RU" dirty="0">
                <a:ea typeface="Tahoma" panose="020B0604030504040204" pitchFamily="34" charset="0"/>
                <a:cs typeface="Tahoma" panose="020B0604030504040204" pitchFamily="34" charset="0"/>
              </a:rPr>
              <a:t> прошли между Чукоткой и Аляской, открыв пролив между Америкой и Азией.</a:t>
            </a:r>
          </a:p>
        </p:txBody>
      </p:sp>
      <p:pic>
        <p:nvPicPr>
          <p:cNvPr id="27650" name="Picture 2" descr="https://foxford.ru/uploads/tinymce_image/image/20167/1_%D0%BB%D0%BE%D0%BC%D0%BE%D0%BD%D0%BE%D1%81%D0%BE%D0%B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767" y="1258699"/>
            <a:ext cx="327660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548894" y="6014598"/>
            <a:ext cx="4589006" cy="646331"/>
          </a:xfrm>
          <a:prstGeom prst="rect">
            <a:avLst/>
          </a:prstGeom>
        </p:spPr>
        <p:txBody>
          <a:bodyPr wrap="square">
            <a:spAutoFit/>
          </a:bodyPr>
          <a:lstStyle/>
          <a:p>
            <a:pPr algn="just"/>
            <a:r>
              <a:rPr lang="ru-RU" dirty="0"/>
              <a:t>Рисунок </a:t>
            </a:r>
            <a:r>
              <a:rPr lang="ru-RU" dirty="0" smtClean="0"/>
              <a:t>14 </a:t>
            </a:r>
            <a:r>
              <a:rPr lang="ru-RU" dirty="0"/>
              <a:t>–  Неизвестный художник. М. В. Ломоносов</a:t>
            </a:r>
          </a:p>
        </p:txBody>
      </p:sp>
    </p:spTree>
    <p:extLst>
      <p:ext uri="{BB962C8B-B14F-4D97-AF65-F5344CB8AC3E}">
        <p14:creationId xmlns:p14="http://schemas.microsoft.com/office/powerpoint/2010/main" val="223128908"/>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34</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52888" y="1118156"/>
            <a:ext cx="6038187" cy="4801314"/>
          </a:xfrm>
          <a:prstGeom prst="rect">
            <a:avLst/>
          </a:prstGeom>
        </p:spPr>
        <p:txBody>
          <a:bodyPr wrap="square">
            <a:spAutoFit/>
          </a:bodyPr>
          <a:lstStyle/>
          <a:p>
            <a:pPr algn="just"/>
            <a:r>
              <a:rPr lang="ru-RU" dirty="0">
                <a:ea typeface="Tahoma" panose="020B0604030504040204" pitchFamily="34" charset="0"/>
                <a:cs typeface="Tahoma" panose="020B0604030504040204" pitchFamily="34" charset="0"/>
              </a:rPr>
              <a:t>Во второй половине XVIII в. в области точных наук и техники русские ученые достигли больших успехов. И. И. Ползунов впервые разработал проект универсального парового двигателя. И. П. Кулибин создал проект </a:t>
            </a:r>
            <a:r>
              <a:rPr lang="ru-RU" dirty="0" err="1">
                <a:ea typeface="Tahoma" panose="020B0604030504040204" pitchFamily="34" charset="0"/>
                <a:cs typeface="Tahoma" panose="020B0604030504040204" pitchFamily="34" charset="0"/>
              </a:rPr>
              <a:t>одноарочного</a:t>
            </a:r>
            <a:r>
              <a:rPr lang="ru-RU" dirty="0">
                <a:ea typeface="Tahoma" panose="020B0604030504040204" pitchFamily="34" charset="0"/>
                <a:cs typeface="Tahoma" panose="020B0604030504040204" pitchFamily="34" charset="0"/>
              </a:rPr>
              <a:t> моста через Неву, изобрел прожектор, лифт, протезы для инвалидов. </a:t>
            </a:r>
            <a:endParaRPr lang="ru-RU" dirty="0" smtClean="0">
              <a:ea typeface="Tahoma" panose="020B0604030504040204" pitchFamily="34" charset="0"/>
              <a:cs typeface="Tahoma" panose="020B0604030504040204" pitchFamily="34" charset="0"/>
            </a:endParaRP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Делала успехи историческая наука. В семитомной «Истории российской» М. М. Щербатов создал цельную концепцию русской истории, которая основывалась на мысли о союзе самодержавия и дворянства. Шаг вперед в понимании закономерности исторического процесса сделал И. И. </a:t>
            </a:r>
            <a:r>
              <a:rPr lang="ru-RU" dirty="0" err="1">
                <a:ea typeface="Tahoma" panose="020B0604030504040204" pitchFamily="34" charset="0"/>
                <a:cs typeface="Tahoma" panose="020B0604030504040204" pitchFamily="34" charset="0"/>
              </a:rPr>
              <a:t>Болтин</a:t>
            </a:r>
            <a:r>
              <a:rPr lang="ru-RU" dirty="0">
                <a:ea typeface="Tahoma" panose="020B0604030504040204" pitchFamily="34" charset="0"/>
                <a:cs typeface="Tahoma" panose="020B0604030504040204" pitchFamily="34" charset="0"/>
              </a:rPr>
              <a:t>, автор «Критических примечаний на Историю Щербатова».</a:t>
            </a:r>
          </a:p>
        </p:txBody>
      </p:sp>
      <p:sp>
        <p:nvSpPr>
          <p:cNvPr id="7" name="Прямоугольник 6"/>
          <p:cNvSpPr/>
          <p:nvPr/>
        </p:nvSpPr>
        <p:spPr>
          <a:xfrm>
            <a:off x="6369530" y="4647193"/>
            <a:ext cx="5395500" cy="369332"/>
          </a:xfrm>
          <a:prstGeom prst="rect">
            <a:avLst/>
          </a:prstGeom>
        </p:spPr>
        <p:txBody>
          <a:bodyPr wrap="square">
            <a:spAutoFit/>
          </a:bodyPr>
          <a:lstStyle/>
          <a:p>
            <a:pPr algn="just"/>
            <a:r>
              <a:rPr lang="ru-RU" dirty="0"/>
              <a:t>Рисунок </a:t>
            </a:r>
            <a:r>
              <a:rPr lang="ru-RU" dirty="0" smtClean="0"/>
              <a:t>15 </a:t>
            </a:r>
            <a:r>
              <a:rPr lang="ru-RU" dirty="0"/>
              <a:t>–  </a:t>
            </a:r>
            <a:r>
              <a:rPr lang="ru-RU" dirty="0" err="1" smtClean="0"/>
              <a:t>Одноарочный</a:t>
            </a:r>
            <a:r>
              <a:rPr lang="ru-RU" dirty="0" smtClean="0"/>
              <a:t> мост через Неву</a:t>
            </a:r>
            <a:endParaRPr lang="ru-RU" dirty="0"/>
          </a:p>
        </p:txBody>
      </p:sp>
      <p:pic>
        <p:nvPicPr>
          <p:cNvPr id="30722" name="Picture 2" descr="https://foxford.ru/uploads/tinymce_image/image/20168/2_%D0%BC%D0%BE%D1%81%D1%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373" y="1922611"/>
            <a:ext cx="5323815" cy="26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92488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35</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52888" y="1118156"/>
            <a:ext cx="4586892" cy="5724644"/>
          </a:xfrm>
          <a:prstGeom prst="rect">
            <a:avLst/>
          </a:prstGeom>
        </p:spPr>
        <p:txBody>
          <a:bodyPr wrap="square">
            <a:spAutoFit/>
          </a:bodyPr>
          <a:lstStyle/>
          <a:p>
            <a:pPr algn="just"/>
            <a:r>
              <a:rPr lang="ru-RU" sz="1600" b="1" dirty="0">
                <a:ea typeface="Tahoma" panose="020B0604030504040204" pitchFamily="34" charset="0"/>
                <a:cs typeface="Tahoma" panose="020B0604030504040204" pitchFamily="34" charset="0"/>
              </a:rPr>
              <a:t>Л</a:t>
            </a:r>
            <a:r>
              <a:rPr lang="ru-RU" sz="1600" b="1" dirty="0" smtClean="0">
                <a:ea typeface="Tahoma" panose="020B0604030504040204" pitchFamily="34" charset="0"/>
                <a:cs typeface="Tahoma" panose="020B0604030504040204" pitchFamily="34" charset="0"/>
              </a:rPr>
              <a:t>итература </a:t>
            </a:r>
            <a:r>
              <a:rPr lang="ru-RU" sz="1600" b="1" dirty="0">
                <a:ea typeface="Tahoma" panose="020B0604030504040204" pitchFamily="34" charset="0"/>
                <a:cs typeface="Tahoma" panose="020B0604030504040204" pitchFamily="34" charset="0"/>
              </a:rPr>
              <a:t>и общественная </a:t>
            </a:r>
            <a:r>
              <a:rPr lang="ru-RU" sz="1600" b="1" dirty="0" smtClean="0">
                <a:ea typeface="Tahoma" panose="020B0604030504040204" pitchFamily="34" charset="0"/>
                <a:cs typeface="Tahoma" panose="020B0604030504040204" pitchFamily="34" charset="0"/>
              </a:rPr>
              <a:t>мысль.</a:t>
            </a:r>
          </a:p>
          <a:p>
            <a:pPr algn="just"/>
            <a:r>
              <a:rPr lang="ru-RU" sz="1400" dirty="0">
                <a:ea typeface="Tahoma" panose="020B0604030504040204" pitchFamily="34" charset="0"/>
                <a:cs typeface="Tahoma" panose="020B0604030504040204" pitchFamily="34" charset="0"/>
              </a:rPr>
              <a:t>В развитии общественной мысли можно заметить две тенденции. Часть русских мыслителей проявляла интерес к идеям Просвещения, другая часть испытала влияние масонства.  Появились полуконспиративные организации с торжественным и мистическим ритуалом. В 1780 г. в России было до 100 масонских лож. Одним из крупнейших масонов являлся Н. И. Новиков. С его именем связано также создание первых ярких сатирических журналов «Трутень», «Живописец», «Кошелек». Н. И. Новиков разворачивает книгоиздательскую деятельность в просветительских целях.</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Крайне левое радикальное крыло общественной мысли связано с именем А. Н. Радищева, близкого по своим взглядам французским материалистам XVIII в. Его знаменитое произведение «Путешествие из Петербурга в Москву» посвящено критике крепостнической жизни в России. В книге содержались призывы к насильственному уничтожению феодальных порядков. Екатерина II заявила, что Радищев  «бунтовщик хуже Пугачева», и направила его в ссылку с Сибирь.</a:t>
            </a:r>
          </a:p>
        </p:txBody>
      </p:sp>
      <p:sp>
        <p:nvSpPr>
          <p:cNvPr id="7" name="Прямоугольник 6"/>
          <p:cNvSpPr/>
          <p:nvPr/>
        </p:nvSpPr>
        <p:spPr>
          <a:xfrm>
            <a:off x="5253882" y="5240455"/>
            <a:ext cx="2727294" cy="523220"/>
          </a:xfrm>
          <a:prstGeom prst="rect">
            <a:avLst/>
          </a:prstGeom>
        </p:spPr>
        <p:txBody>
          <a:bodyPr wrap="square">
            <a:spAutoFit/>
          </a:bodyPr>
          <a:lstStyle/>
          <a:p>
            <a:pPr algn="just"/>
            <a:r>
              <a:rPr lang="ru-RU" sz="1400" dirty="0"/>
              <a:t>Рисунок </a:t>
            </a:r>
            <a:r>
              <a:rPr lang="ru-RU" sz="1400" dirty="0" smtClean="0"/>
              <a:t>16 </a:t>
            </a:r>
            <a:r>
              <a:rPr lang="ru-RU" sz="1400" dirty="0"/>
              <a:t>–  Д. Г. Левицкий. Портрет Новикова </a:t>
            </a:r>
          </a:p>
        </p:txBody>
      </p:sp>
      <p:pic>
        <p:nvPicPr>
          <p:cNvPr id="31746" name="Picture 2" descr="https://foxford.ru/uploads/tinymce_image/image/20169/3_%D0%BD%D0%BE%D0%B2%D0%B8%D0%BA%D0%BE%D0%B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062" y="1346578"/>
            <a:ext cx="2979155" cy="3777568"/>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foxford.ru/uploads/tinymce_image/image/20170/4_%D1%80%D0%B0%D0%B4%D0%B8%D1%89%D0%B5%D0%B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273" y="1346578"/>
            <a:ext cx="2983740" cy="377756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8495278" y="5163454"/>
            <a:ext cx="3517757" cy="523220"/>
          </a:xfrm>
          <a:prstGeom prst="rect">
            <a:avLst/>
          </a:prstGeom>
        </p:spPr>
        <p:txBody>
          <a:bodyPr wrap="square">
            <a:spAutoFit/>
          </a:bodyPr>
          <a:lstStyle/>
          <a:p>
            <a:r>
              <a:rPr lang="ru-RU" sz="1400" dirty="0"/>
              <a:t>Рисунок </a:t>
            </a:r>
            <a:r>
              <a:rPr lang="ru-RU" sz="1400" dirty="0" smtClean="0"/>
              <a:t>17 </a:t>
            </a:r>
            <a:r>
              <a:rPr lang="ru-RU" sz="1400" dirty="0"/>
              <a:t>–  Неизвестный художник. Портрет А. Н. Радищева</a:t>
            </a:r>
          </a:p>
        </p:txBody>
      </p:sp>
    </p:spTree>
    <p:extLst>
      <p:ext uri="{BB962C8B-B14F-4D97-AF65-F5344CB8AC3E}">
        <p14:creationId xmlns:p14="http://schemas.microsoft.com/office/powerpoint/2010/main" val="625908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36</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44499" y="1453715"/>
            <a:ext cx="11885314" cy="4616648"/>
          </a:xfrm>
          <a:prstGeom prst="rect">
            <a:avLst/>
          </a:prstGeom>
        </p:spPr>
        <p:txBody>
          <a:bodyPr wrap="square">
            <a:spAutoFit/>
          </a:bodyPr>
          <a:lstStyle/>
          <a:p>
            <a:pPr algn="just"/>
            <a:r>
              <a:rPr lang="ru-RU" sz="1400" dirty="0">
                <a:ea typeface="Tahoma" panose="020B0604030504040204" pitchFamily="34" charset="0"/>
                <a:cs typeface="Tahoma" panose="020B0604030504040204" pitchFamily="34" charset="0"/>
              </a:rPr>
              <a:t>Господствующим направлением в литературе этого периода стал классицизм. Русский классицизм утверждал идеи гражданственности, основанные на строгом соблюдении отдельной личностью принципа «общей пользы». В 1730–1750 гг. были заложены основы нового направления, рождены неизвестные до того времени в России жанры, реформирован литературный язык, стихосложение. На долю русских писателей второй трети XVIII в. (А. Д. Кантемира, В. К. Тредиаковского, М. В. Ломоносова, А. П. Сумарокова) выпала задача создания нового литературного направления, реформирования литературного языка. Кантемир положил начало русской сатире, Ломоносов узаконил жанр оды, реформировал русское стихосложение, Сумароков выступил как автор трагедий и комедий.</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Второй этап русского классицизма приходится на последние четыре десятилетия XVIII в. и связан с именами таких писателей, как Д. И. Фонвизин, М. М. Херасков, Г. Р. Державин, Я. В. Княжнин. В их творчестве русский классицизм наиболее полно и широко раскрыл свои идеологические и художественные возможности. Более глубоким становится общественный пафос литературных произведений. Особенно заметными были успехи в жанре комедии. Появились лучшие образцы русской классицистической комедии: «Бригадир» и «Недоросль»  Фонвизина, «Хвастун» Княжнина.</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Второе литературное направление  сентиментализм  мирно соседствовало с классицизмом. Оба литературных направления являлись выражением просветительской идеологии. Они мирно дополняли друг друга. Так, автору прославленных сентиментальных повестей Н. М. Карамзину принадлежит «Историческое похвальное слово Екатерине II».</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Наряду с художественной литературой в XVIII в. получают распространение мемуары. «Записки» А. Т. </a:t>
            </a:r>
            <a:r>
              <a:rPr lang="ru-RU" sz="1400" dirty="0" err="1">
                <a:ea typeface="Tahoma" panose="020B0604030504040204" pitchFamily="34" charset="0"/>
                <a:cs typeface="Tahoma" panose="020B0604030504040204" pitchFamily="34" charset="0"/>
              </a:rPr>
              <a:t>Болотова</a:t>
            </a:r>
            <a:r>
              <a:rPr lang="ru-RU" sz="1400" dirty="0">
                <a:ea typeface="Tahoma" panose="020B0604030504040204" pitchFamily="34" charset="0"/>
                <a:cs typeface="Tahoma" panose="020B0604030504040204" pitchFamily="34" charset="0"/>
              </a:rPr>
              <a:t> изображают внутренний быт русского общества в XVIII в., дают подробные сведения о воспитании русских дворян, их  жизни и службе. Они содержат сведения о состоянии сельского хозяйства, русской литературы, науки и книжной торговли, войнах России в XVIII в.</a:t>
            </a:r>
            <a:endParaRPr lang="ru-RU" sz="12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5260147"/>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37</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Русская культура середины-второй половины XVIII в.</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44499" y="1453715"/>
            <a:ext cx="11885314" cy="4616648"/>
          </a:xfrm>
          <a:prstGeom prst="rect">
            <a:avLst/>
          </a:prstGeom>
        </p:spPr>
        <p:txBody>
          <a:bodyPr wrap="square">
            <a:spAutoFit/>
          </a:bodyPr>
          <a:lstStyle/>
          <a:p>
            <a:pPr algn="just"/>
            <a:r>
              <a:rPr lang="ru-RU" sz="1400" dirty="0">
                <a:ea typeface="Tahoma" panose="020B0604030504040204" pitchFamily="34" charset="0"/>
                <a:cs typeface="Tahoma" panose="020B0604030504040204" pitchFamily="34" charset="0"/>
              </a:rPr>
              <a:t>Господствующим направлением в литературе этого периода стал классицизм. Русский классицизм утверждал идеи гражданственности, основанные на строгом соблюдении отдельной личностью принципа «общей пользы». В 1730–1750 гг. были заложены основы нового направления, рождены неизвестные до того времени в России жанры, реформирован литературный язык, стихосложение. На долю русских писателей второй трети XVIII в. (А. Д. Кантемира, В. К. Тредиаковского, М. В. Ломоносова, А. П. Сумарокова) выпала задача создания нового литературного направления, реформирования литературного языка. Кантемир положил начало русской сатире, Ломоносов узаконил жанр оды, реформировал русское стихосложение, Сумароков выступил как автор трагедий и комедий.</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Второй этап русского классицизма приходится на последние четыре десятилетия XVIII в. и связан с именами таких писателей, как Д. И. Фонвизин, М. М. Херасков, Г. Р. Державин, Я. В. Княжнин. В их творчестве русский классицизм наиболее полно и широко раскрыл свои идеологические и художественные возможности. Более глубоким становится общественный пафос литературных произведений. Особенно заметными были успехи в жанре комедии. Появились лучшие образцы русской классицистической комедии: «Бригадир» и «Недоросль»  Фонвизина, «Хвастун» Княжнина.</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Второе литературное направление  сентиментализм  мирно соседствовало с классицизмом. Оба литературных направления являлись выражением просветительской идеологии. Они мирно дополняли друг друга. Так, автору прославленных сентиментальных повестей Н. М. Карамзину принадлежит «Историческое похвальное слово Екатерине II».</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Наряду с художественной литературой в XVIII в. получают распространение мемуары. «Записки» А. Т. </a:t>
            </a:r>
            <a:r>
              <a:rPr lang="ru-RU" sz="1400" dirty="0" err="1">
                <a:ea typeface="Tahoma" panose="020B0604030504040204" pitchFamily="34" charset="0"/>
                <a:cs typeface="Tahoma" panose="020B0604030504040204" pitchFamily="34" charset="0"/>
              </a:rPr>
              <a:t>Болотова</a:t>
            </a:r>
            <a:r>
              <a:rPr lang="ru-RU" sz="1400" dirty="0">
                <a:ea typeface="Tahoma" panose="020B0604030504040204" pitchFamily="34" charset="0"/>
                <a:cs typeface="Tahoma" panose="020B0604030504040204" pitchFamily="34" charset="0"/>
              </a:rPr>
              <a:t> изображают внутренний быт русского общества в XVIII в., дают подробные сведения о воспитании русских дворян, их  жизни и службе. Они содержат сведения о состоянии сельского хозяйства, русской литературы, науки и книжной торговли, войнах России в XVIII в.</a:t>
            </a:r>
            <a:endParaRPr lang="ru-RU" sz="12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99017312"/>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38</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Предпосылки восстания Пугачёва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44499" y="1453715"/>
            <a:ext cx="7632095" cy="5355312"/>
          </a:xfrm>
          <a:prstGeom prst="rect">
            <a:avLst/>
          </a:prstGeom>
        </p:spPr>
        <p:txBody>
          <a:bodyPr wrap="square">
            <a:spAutoFit/>
          </a:bodyPr>
          <a:lstStyle/>
          <a:p>
            <a:pPr algn="just"/>
            <a:r>
              <a:rPr lang="ru-RU" sz="1400" dirty="0">
                <a:ea typeface="Tahoma" panose="020B0604030504040204" pitchFamily="34" charset="0"/>
                <a:cs typeface="Tahoma" panose="020B0604030504040204" pitchFamily="34" charset="0"/>
              </a:rPr>
              <a:t>Восстание 1773–1775 гг. стало самым крупным за всю историю Российской империи. Но даже в период правления Екатерины II оно было не единственным. Узаконенный произвол помещиков толкал крестьян на борьбу. Бунтовали приписные крестьяне на мануфактурах и заводах, оторванные от дома и земли, существовавшие в рабских условиях. Волновалось казачество, лишённое самоуправления на Дону и Яике после восстания К. А. Булавина. Как и в петровские времена, государственная политика ущемляла интересы инородцев, которые населяли Поволжье и Урал. Счёт отдельным выступлениям недовольных групп населения шёл на сотни.</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Были крупные волнения, среди них Чумной бунт 1771 г. в Москве, вызванный вспышкой чумы, пришедшей с Чёрного моря. По свидетельствам современников, за день в городе умирало до 1000 человек. Чтобы не допустить распространения болезни, власти запретили населению собираться на молебны у </a:t>
            </a:r>
            <a:r>
              <a:rPr lang="ru-RU" sz="1400" dirty="0" err="1">
                <a:ea typeface="Tahoma" panose="020B0604030504040204" pitchFamily="34" charset="0"/>
                <a:cs typeface="Tahoma" panose="020B0604030504040204" pitchFamily="34" charset="0"/>
              </a:rPr>
              <a:t>Боголюбской</a:t>
            </a:r>
            <a:r>
              <a:rPr lang="ru-RU" sz="1400" dirty="0">
                <a:ea typeface="Tahoma" panose="020B0604030504040204" pitchFamily="34" charset="0"/>
                <a:cs typeface="Tahoma" panose="020B0604030504040204" pitchFamily="34" charset="0"/>
              </a:rPr>
              <a:t> иконы Божьей Матери в Китай-городе</a:t>
            </a:r>
            <a:r>
              <a:rPr lang="ru-RU" sz="1400" dirty="0" smtClean="0">
                <a:ea typeface="Tahoma" panose="020B0604030504040204" pitchFamily="34" charset="0"/>
                <a:cs typeface="Tahoma" panose="020B0604030504040204" pitchFamily="34" charset="0"/>
              </a:rPr>
              <a:t>.</a:t>
            </a:r>
          </a:p>
          <a:p>
            <a:pPr algn="just"/>
            <a:endParaRPr lang="ru-RU" sz="1200" dirty="0">
              <a:ea typeface="Tahoma" panose="020B0604030504040204" pitchFamily="34" charset="0"/>
              <a:cs typeface="Tahoma" panose="020B0604030504040204" pitchFamily="34" charset="0"/>
            </a:endParaRPr>
          </a:p>
          <a:p>
            <a:pPr algn="just"/>
            <a:r>
              <a:rPr lang="ru-RU" sz="1200" dirty="0">
                <a:ea typeface="Tahoma" panose="020B0604030504040204" pitchFamily="34" charset="0"/>
                <a:cs typeface="Tahoma" panose="020B0604030504040204" pitchFamily="34" charset="0"/>
              </a:rPr>
              <a:t>Приказ огласил московский архиепископ Амвросий. Толпа, верившая в силу молитвы больше, чем в медицину, пришла в неистовство. Амвросия растерзали, мародёры разграбили несколько монастырей, бунтовщики бросились громить богатые дома. На подавление бунта Екатерина отправила Г. Г. Орлова, который помог ей прийти к власти. По официальным данным, около 100 бунтовщиков были убиты, а жертвами болезни стали от 50 до 100 тыс. человек.</a:t>
            </a:r>
          </a:p>
          <a:p>
            <a:pPr algn="just"/>
            <a:endParaRPr lang="ru-RU" sz="1200" dirty="0">
              <a:ea typeface="Tahoma" panose="020B0604030504040204" pitchFamily="34" charset="0"/>
              <a:cs typeface="Tahoma" panose="020B0604030504040204" pitchFamily="34" charset="0"/>
            </a:endParaRPr>
          </a:p>
          <a:p>
            <a:pPr algn="just"/>
            <a:r>
              <a:rPr lang="ru-RU" sz="1200" dirty="0">
                <a:ea typeface="Tahoma" panose="020B0604030504040204" pitchFamily="34" charset="0"/>
                <a:cs typeface="Tahoma" panose="020B0604030504040204" pitchFamily="34" charset="0"/>
              </a:rPr>
              <a:t>Жёсткая политика в отношении крестьянства и казачества вызывала всё большее недовольство населения. Для мощного взрыва было достаточно искры, и ею стал казак-дезертир Емельян Иванович Пугачёв (1742–1775).</a:t>
            </a:r>
          </a:p>
        </p:txBody>
      </p:sp>
      <p:pic>
        <p:nvPicPr>
          <p:cNvPr id="32770" name="Picture 2" descr="https://u.foxford.ngcdn.ru/uploads/tinymce_file/file/117352/187b8f6ec226162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26" y="1934113"/>
            <a:ext cx="4091410" cy="309924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921626" y="5163454"/>
            <a:ext cx="4091410" cy="307777"/>
          </a:xfrm>
          <a:prstGeom prst="rect">
            <a:avLst/>
          </a:prstGeom>
        </p:spPr>
        <p:txBody>
          <a:bodyPr wrap="square">
            <a:spAutoFit/>
          </a:bodyPr>
          <a:lstStyle/>
          <a:p>
            <a:r>
              <a:rPr lang="ru-RU" sz="1400" dirty="0"/>
              <a:t>Рисунок </a:t>
            </a:r>
            <a:r>
              <a:rPr lang="ru-RU" sz="1400" dirty="0" smtClean="0"/>
              <a:t>18 </a:t>
            </a:r>
            <a:r>
              <a:rPr lang="ru-RU" sz="1400" dirty="0"/>
              <a:t>–  «Чумной бунт». Э. </a:t>
            </a:r>
            <a:r>
              <a:rPr lang="ru-RU" sz="1400" dirty="0" err="1"/>
              <a:t>Лисснер</a:t>
            </a:r>
            <a:endParaRPr lang="ru-RU" sz="1400" dirty="0"/>
          </a:p>
        </p:txBody>
      </p:sp>
    </p:spTree>
    <p:extLst>
      <p:ext uri="{BB962C8B-B14F-4D97-AF65-F5344CB8AC3E}">
        <p14:creationId xmlns:p14="http://schemas.microsoft.com/office/powerpoint/2010/main" val="388126373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3</a:t>
            </a:r>
          </a:p>
        </p:txBody>
      </p:sp>
      <p:sp>
        <p:nvSpPr>
          <p:cNvPr id="8" name="Заголовок 1"/>
          <p:cNvSpPr txBox="1">
            <a:spLocks/>
          </p:cNvSpPr>
          <p:nvPr/>
        </p:nvSpPr>
        <p:spPr>
          <a:xfrm>
            <a:off x="4666456" y="314761"/>
            <a:ext cx="2908300" cy="442913"/>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ru-RU" sz="3600" b="1" dirty="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Введение</a:t>
            </a:r>
          </a:p>
        </p:txBody>
      </p:sp>
      <p:sp>
        <p:nvSpPr>
          <p:cNvPr id="7" name="Прямоугольник 6"/>
          <p:cNvSpPr/>
          <p:nvPr/>
        </p:nvSpPr>
        <p:spPr>
          <a:xfrm>
            <a:off x="751959" y="776426"/>
            <a:ext cx="10021608" cy="471283"/>
          </a:xfrm>
          <a:prstGeom prst="rect">
            <a:avLst/>
          </a:prstGeom>
        </p:spPr>
        <p:txBody>
          <a:bodyPr wrap="square">
            <a:spAutoFit/>
          </a:bodyPr>
          <a:lstStyle/>
          <a:p>
            <a:pPr>
              <a:lnSpc>
                <a:spcPct val="150000"/>
              </a:lnSpc>
            </a:pPr>
            <a:r>
              <a:rPr lang="en-US" sz="1900" dirty="0">
                <a:latin typeface="Tahoma" panose="020B0604030504040204" pitchFamily="34" charset="0"/>
                <a:ea typeface="Tahoma" panose="020B0604030504040204" pitchFamily="34" charset="0"/>
                <a:cs typeface="Tahoma" panose="020B0604030504040204" pitchFamily="34" charset="0"/>
              </a:rPr>
              <a:t>	</a:t>
            </a:r>
            <a:r>
              <a:rPr lang="ru-RU" sz="1900" dirty="0">
                <a:latin typeface="Tahoma" panose="020B0604030504040204" pitchFamily="34" charset="0"/>
                <a:ea typeface="Tahoma" panose="020B0604030504040204" pitchFamily="34" charset="0"/>
                <a:cs typeface="Tahoma" panose="020B0604030504040204" pitchFamily="34" charset="0"/>
              </a:rPr>
              <a:t>	</a:t>
            </a:r>
          </a:p>
        </p:txBody>
      </p:sp>
      <p:sp>
        <p:nvSpPr>
          <p:cNvPr id="2" name="Прямоугольник 1">
            <a:extLst>
              <a:ext uri="{FF2B5EF4-FFF2-40B4-BE49-F238E27FC236}">
                <a16:creationId xmlns:a16="http://schemas.microsoft.com/office/drawing/2014/main" xmlns="" id="{19232D62-BE5A-97DA-93C1-8D79BA0361C3}"/>
              </a:ext>
            </a:extLst>
          </p:cNvPr>
          <p:cNvSpPr/>
          <p:nvPr/>
        </p:nvSpPr>
        <p:spPr>
          <a:xfrm>
            <a:off x="177743" y="1247709"/>
            <a:ext cx="11816549" cy="4739759"/>
          </a:xfrm>
          <a:prstGeom prst="rect">
            <a:avLst/>
          </a:prstGeom>
        </p:spPr>
        <p:txBody>
          <a:bodyPr wrap="square">
            <a:spAutoFit/>
          </a:bodyPr>
          <a:lstStyle/>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smtClean="0">
                <a:ea typeface="Tahoma" panose="020B0604030504040204" pitchFamily="34" charset="0"/>
                <a:cs typeface="Tahoma" panose="020B0604030504040204" pitchFamily="34" charset="0"/>
              </a:rPr>
              <a:t>Анисимова </a:t>
            </a:r>
            <a:r>
              <a:rPr lang="ru-RU" dirty="0">
                <a:ea typeface="Tahoma" panose="020B0604030504040204" pitchFamily="34" charset="0"/>
                <a:cs typeface="Tahoma" panose="020B0604030504040204" pitchFamily="34" charset="0"/>
              </a:rPr>
              <a:t>Е.В., </a:t>
            </a:r>
            <a:r>
              <a:rPr lang="ru-RU" dirty="0" smtClean="0">
                <a:ea typeface="Tahoma" panose="020B0604030504040204" pitchFamily="34" charset="0"/>
                <a:cs typeface="Tahoma" panose="020B0604030504040204" pitchFamily="34" charset="0"/>
              </a:rPr>
              <a:t>Каменского А.Б</a:t>
            </a:r>
            <a:r>
              <a:rPr lang="ru-RU" dirty="0">
                <a:ea typeface="Tahoma" panose="020B0604030504040204" pitchFamily="34" charset="0"/>
                <a:cs typeface="Tahoma" panose="020B0604030504040204" pitchFamily="34" charset="0"/>
              </a:rPr>
              <a:t>. </a:t>
            </a:r>
            <a:r>
              <a:rPr lang="ru-RU" dirty="0" smtClean="0">
                <a:ea typeface="Tahoma" panose="020B0604030504040204" pitchFamily="34" charset="0"/>
                <a:cs typeface="Tahoma" panose="020B0604030504040204" pitchFamily="34" charset="0"/>
              </a:rPr>
              <a:t>«Россия </a:t>
            </a:r>
            <a:r>
              <a:rPr lang="ru-RU" dirty="0">
                <a:ea typeface="Tahoma" panose="020B0604030504040204" pitchFamily="34" charset="0"/>
                <a:cs typeface="Tahoma" panose="020B0604030504040204" pitchFamily="34" charset="0"/>
              </a:rPr>
              <a:t>в XVIII - первой половине XIX вв</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a:t>
            </a:r>
            <a:r>
              <a:rPr lang="en-US" dirty="0">
                <a:ea typeface="Tahoma" panose="020B0604030504040204" pitchFamily="34" charset="0"/>
                <a:cs typeface="Tahoma" panose="020B0604030504040204" pitchFamily="34" charset="0"/>
              </a:rPr>
              <a:t>1]</a:t>
            </a:r>
            <a:r>
              <a:rPr lang="ru-RU" dirty="0">
                <a:ea typeface="Tahoma" panose="020B0604030504040204" pitchFamily="34" charset="0"/>
                <a:cs typeface="Tahoma" panose="020B0604030504040204" pitchFamily="34" charset="0"/>
              </a:rPr>
              <a:t> рассказывается </a:t>
            </a:r>
            <a:r>
              <a:rPr lang="ru-RU" dirty="0" smtClean="0">
                <a:ea typeface="Tahoma" panose="020B0604030504040204" pitchFamily="34" charset="0"/>
                <a:cs typeface="Tahoma" panose="020B0604030504040204" pitchFamily="34" charset="0"/>
              </a:rPr>
              <a:t>о России в 18 веке</a:t>
            </a:r>
          </a:p>
          <a:p>
            <a:pPr marL="342900" indent="-342900" algn="just">
              <a:spcBef>
                <a:spcPts val="1000"/>
              </a:spcBef>
              <a:buFont typeface="Arial" panose="020B0604020202020204" pitchFamily="34" charset="0"/>
              <a:buChar char="•"/>
              <a:tabLst>
                <a:tab pos="266700" algn="l"/>
                <a:tab pos="361950" algn="l"/>
              </a:tabLst>
            </a:pPr>
            <a:r>
              <a:rPr lang="ru-RU" dirty="0" smtClean="0"/>
              <a:t>В работе Анисимова </a:t>
            </a:r>
            <a:r>
              <a:rPr lang="ru-RU" dirty="0"/>
              <a:t>Е. В</a:t>
            </a:r>
            <a:r>
              <a:rPr lang="ru-RU" dirty="0" smtClean="0"/>
              <a:t>., Эйдельмана </a:t>
            </a:r>
            <a:r>
              <a:rPr lang="ru-RU" dirty="0"/>
              <a:t>Н. Я. </a:t>
            </a:r>
            <a:r>
              <a:rPr lang="ru-RU" dirty="0" smtClean="0"/>
              <a:t>«В </a:t>
            </a:r>
            <a:r>
              <a:rPr lang="ru-RU" dirty="0"/>
              <a:t>борьбе за </a:t>
            </a:r>
            <a:r>
              <a:rPr lang="ru-RU" dirty="0" smtClean="0"/>
              <a:t>власть» </a:t>
            </a:r>
            <a:r>
              <a:rPr lang="en-US" dirty="0" smtClean="0"/>
              <a:t>[2] </a:t>
            </a:r>
            <a:r>
              <a:rPr lang="ru-RU" dirty="0" smtClean="0"/>
              <a:t>описывается России в </a:t>
            </a:r>
            <a:r>
              <a:rPr lang="en-US" dirty="0" smtClean="0"/>
              <a:t>XVIII </a:t>
            </a:r>
            <a:r>
              <a:rPr lang="ru-RU" dirty="0" smtClean="0"/>
              <a:t>веке</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err="1" smtClean="0">
                <a:ea typeface="Tahoma" panose="020B0604030504040204" pitchFamily="34" charset="0"/>
                <a:cs typeface="Tahoma" panose="020B0604030504040204" pitchFamily="34" charset="0"/>
              </a:rPr>
              <a:t>Брикнера</a:t>
            </a:r>
            <a:r>
              <a:rPr lang="ru-RU" dirty="0" smtClean="0">
                <a:ea typeface="Tahoma" panose="020B0604030504040204" pitchFamily="34" charset="0"/>
                <a:cs typeface="Tahoma" panose="020B0604030504040204" pitchFamily="34" charset="0"/>
              </a:rPr>
              <a:t> А.Г</a:t>
            </a:r>
            <a:r>
              <a:rPr lang="ru-RU" dirty="0">
                <a:ea typeface="Tahoma" panose="020B0604030504040204" pitchFamily="34" charset="0"/>
                <a:cs typeface="Tahoma" panose="020B0604030504040204" pitchFamily="34" charset="0"/>
              </a:rPr>
              <a:t>. </a:t>
            </a:r>
            <a:r>
              <a:rPr lang="ru-RU" dirty="0" smtClean="0">
                <a:ea typeface="Tahoma" panose="020B0604030504040204" pitchFamily="34" charset="0"/>
                <a:cs typeface="Tahoma" panose="020B0604030504040204" pitchFamily="34" charset="0"/>
              </a:rPr>
              <a:t>«История </a:t>
            </a:r>
            <a:r>
              <a:rPr lang="ru-RU" dirty="0">
                <a:ea typeface="Tahoma" panose="020B0604030504040204" pitchFamily="34" charset="0"/>
                <a:cs typeface="Tahoma" panose="020B0604030504040204" pitchFamily="34" charset="0"/>
              </a:rPr>
              <a:t>Екатерины П</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[3]</a:t>
            </a:r>
            <a:r>
              <a:rPr lang="ru-RU" dirty="0" smtClean="0">
                <a:ea typeface="Tahoma" panose="020B0604030504040204" pitchFamily="34" charset="0"/>
                <a:cs typeface="Tahoma" panose="020B0604030504040204" pitchFamily="34" charset="0"/>
              </a:rPr>
              <a:t> </a:t>
            </a:r>
            <a:r>
              <a:rPr lang="ru-RU" dirty="0">
                <a:ea typeface="Tahoma" panose="020B0604030504040204" pitchFamily="34" charset="0"/>
                <a:cs typeface="Tahoma" panose="020B0604030504040204" pitchFamily="34" charset="0"/>
              </a:rPr>
              <a:t>описывается история </a:t>
            </a:r>
            <a:r>
              <a:rPr lang="ru-RU" dirty="0" smtClean="0">
                <a:ea typeface="Tahoma" panose="020B0604030504040204" pitchFamily="34" charset="0"/>
                <a:cs typeface="Tahoma" panose="020B0604030504040204" pitchFamily="34" charset="0"/>
              </a:rPr>
              <a:t>Екатерины Первой</a:t>
            </a:r>
            <a:endParaRPr lang="en-US" dirty="0" smtClean="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smtClean="0">
                <a:ea typeface="Tahoma" panose="020B0604030504040204" pitchFamily="34" charset="0"/>
                <a:cs typeface="Tahoma" panose="020B0604030504040204" pitchFamily="34" charset="0"/>
              </a:rPr>
              <a:t>В </a:t>
            </a:r>
            <a:r>
              <a:rPr lang="ru-RU" dirty="0">
                <a:ea typeface="Tahoma" panose="020B0604030504040204" pitchFamily="34" charset="0"/>
                <a:cs typeface="Tahoma" panose="020B0604030504040204" pitchFamily="34" charset="0"/>
              </a:rPr>
              <a:t>работе </a:t>
            </a:r>
            <a:r>
              <a:rPr lang="ru-RU" dirty="0" err="1" smtClean="0">
                <a:ea typeface="Tahoma" panose="020B0604030504040204" pitchFamily="34" charset="0"/>
                <a:cs typeface="Tahoma" panose="020B0604030504040204" pitchFamily="34" charset="0"/>
              </a:rPr>
              <a:t>Беспятого</a:t>
            </a:r>
            <a:r>
              <a:rPr lang="ru-RU" dirty="0" smtClean="0">
                <a:ea typeface="Tahoma" panose="020B0604030504040204" pitchFamily="34" charset="0"/>
                <a:cs typeface="Tahoma" panose="020B0604030504040204" pitchFamily="34" charset="0"/>
              </a:rPr>
              <a:t> </a:t>
            </a:r>
            <a:r>
              <a:rPr lang="ru-RU" dirty="0">
                <a:ea typeface="Tahoma" panose="020B0604030504040204" pitchFamily="34" charset="0"/>
                <a:cs typeface="Tahoma" panose="020B0604030504040204" pitchFamily="34" charset="0"/>
              </a:rPr>
              <a:t>Ю.Н. </a:t>
            </a:r>
            <a:r>
              <a:rPr lang="ru-RU" dirty="0" smtClean="0">
                <a:ea typeface="Tahoma" panose="020B0604030504040204" pitchFamily="34" charset="0"/>
                <a:cs typeface="Tahoma" panose="020B0604030504040204" pitchFamily="34" charset="0"/>
              </a:rPr>
              <a:t>«Петербург </a:t>
            </a:r>
            <a:r>
              <a:rPr lang="ru-RU" dirty="0">
                <a:ea typeface="Tahoma" panose="020B0604030504040204" pitchFamily="34" charset="0"/>
                <a:cs typeface="Tahoma" panose="020B0604030504040204" pitchFamily="34" charset="0"/>
              </a:rPr>
              <a:t>Петра I в иностранных описаниях</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[4] </a:t>
            </a:r>
            <a:r>
              <a:rPr lang="ru-RU" dirty="0" smtClean="0">
                <a:ea typeface="Tahoma" panose="020B0604030504040204" pitchFamily="34" charset="0"/>
                <a:cs typeface="Tahoma" panose="020B0604030504040204" pitchFamily="34" charset="0"/>
              </a:rPr>
              <a:t>описывается Петербург при Петре </a:t>
            </a:r>
            <a:r>
              <a:rPr lang="en-US" dirty="0">
                <a:ea typeface="Tahoma" panose="020B0604030504040204" pitchFamily="34" charset="0"/>
                <a:cs typeface="Tahoma" panose="020B0604030504040204" pitchFamily="34" charset="0"/>
              </a:rPr>
              <a:t>I</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err="1" smtClean="0">
                <a:ea typeface="Tahoma" panose="020B0604030504040204" pitchFamily="34" charset="0"/>
                <a:cs typeface="Tahoma" panose="020B0604030504040204" pitchFamily="34" charset="0"/>
              </a:rPr>
              <a:t>Князькова</a:t>
            </a:r>
            <a:r>
              <a:rPr lang="ru-RU" dirty="0" smtClean="0">
                <a:ea typeface="Tahoma" panose="020B0604030504040204" pitchFamily="34" charset="0"/>
                <a:cs typeface="Tahoma" panose="020B0604030504040204" pitchFamily="34" charset="0"/>
              </a:rPr>
              <a:t> </a:t>
            </a:r>
            <a:r>
              <a:rPr lang="ru-RU" dirty="0">
                <a:ea typeface="Tahoma" panose="020B0604030504040204" pitchFamily="34" charset="0"/>
                <a:cs typeface="Tahoma" panose="020B0604030504040204" pitchFamily="34" charset="0"/>
              </a:rPr>
              <a:t>С. </a:t>
            </a:r>
            <a:r>
              <a:rPr lang="ru-RU" dirty="0" smtClean="0">
                <a:ea typeface="Tahoma" panose="020B0604030504040204" pitchFamily="34" charset="0"/>
                <a:cs typeface="Tahoma" panose="020B0604030504040204" pitchFamily="34" charset="0"/>
              </a:rPr>
              <a:t>«Очерки </a:t>
            </a:r>
            <a:r>
              <a:rPr lang="ru-RU" dirty="0">
                <a:ea typeface="Tahoma" panose="020B0604030504040204" pitchFamily="34" charset="0"/>
                <a:cs typeface="Tahoma" panose="020B0604030504040204" pitchFamily="34" charset="0"/>
              </a:rPr>
              <a:t>из истории Петра Великого и его времени</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[5]</a:t>
            </a:r>
            <a:r>
              <a:rPr lang="ru-RU" dirty="0" smtClean="0">
                <a:ea typeface="Tahoma" panose="020B0604030504040204" pitchFamily="34" charset="0"/>
                <a:cs typeface="Tahoma" panose="020B0604030504040204" pitchFamily="34" charset="0"/>
              </a:rPr>
              <a:t> </a:t>
            </a:r>
            <a:r>
              <a:rPr lang="ru-RU" dirty="0">
                <a:ea typeface="Tahoma" panose="020B0604030504040204" pitchFamily="34" charset="0"/>
                <a:cs typeface="Tahoma" panose="020B0604030504040204" pitchFamily="34" charset="0"/>
              </a:rPr>
              <a:t>повествуется </a:t>
            </a:r>
            <a:r>
              <a:rPr lang="ru-RU" dirty="0" smtClean="0">
                <a:ea typeface="Tahoma" panose="020B0604030504040204" pitchFamily="34" charset="0"/>
                <a:cs typeface="Tahoma" panose="020B0604030504040204" pitchFamily="34" charset="0"/>
              </a:rPr>
              <a:t>о Петре Великом</a:t>
            </a:r>
            <a:endParaRPr lang="ru-RU" dirty="0">
              <a:ea typeface="Tahoma" panose="020B0604030504040204" pitchFamily="34" charset="0"/>
              <a:cs typeface="Tahoma" panose="020B0604030504040204" pitchFamily="34" charset="0"/>
            </a:endParaRPr>
          </a:p>
          <a:p>
            <a:pPr marL="342900" indent="-342900" algn="just">
              <a:spcBef>
                <a:spcPts val="1000"/>
              </a:spcBef>
              <a:buFont typeface="Arial" panose="020B0604020202020204" pitchFamily="34" charset="0"/>
              <a:buChar char="•"/>
              <a:tabLst>
                <a:tab pos="266700" algn="l"/>
                <a:tab pos="361950" algn="l"/>
              </a:tabLst>
            </a:pPr>
            <a:r>
              <a:rPr lang="ru-RU" dirty="0">
                <a:ea typeface="Tahoma" panose="020B0604030504040204" pitchFamily="34" charset="0"/>
                <a:cs typeface="Tahoma" panose="020B0604030504040204" pitchFamily="34" charset="0"/>
              </a:rPr>
              <a:t>В работе </a:t>
            </a:r>
            <a:r>
              <a:rPr lang="ru-RU" dirty="0" smtClean="0">
                <a:ea typeface="Tahoma" panose="020B0604030504040204" pitchFamily="34" charset="0"/>
                <a:cs typeface="Tahoma" panose="020B0604030504040204" pitchFamily="34" charset="0"/>
              </a:rPr>
              <a:t>Мавродина </a:t>
            </a:r>
            <a:r>
              <a:rPr lang="ru-RU" dirty="0">
                <a:ea typeface="Tahoma" panose="020B0604030504040204" pitchFamily="34" charset="0"/>
                <a:cs typeface="Tahoma" panose="020B0604030504040204" pitchFamily="34" charset="0"/>
              </a:rPr>
              <a:t>В. В. </a:t>
            </a:r>
            <a:r>
              <a:rPr lang="ru-RU" dirty="0" smtClean="0">
                <a:ea typeface="Tahoma" panose="020B0604030504040204" pitchFamily="34" charset="0"/>
                <a:cs typeface="Tahoma" panose="020B0604030504040204" pitchFamily="34" charset="0"/>
              </a:rPr>
              <a:t>«Классовая </a:t>
            </a:r>
            <a:r>
              <a:rPr lang="ru-RU" dirty="0">
                <a:ea typeface="Tahoma" panose="020B0604030504040204" pitchFamily="34" charset="0"/>
                <a:cs typeface="Tahoma" panose="020B0604030504040204" pitchFamily="34" charset="0"/>
              </a:rPr>
              <a:t>борьба и общественно-политическая мысль в России в XVIII в</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[6]</a:t>
            </a:r>
            <a:r>
              <a:rPr lang="ru-RU" dirty="0" smtClean="0">
                <a:ea typeface="Tahoma" panose="020B0604030504040204" pitchFamily="34" charset="0"/>
                <a:cs typeface="Tahoma" panose="020B0604030504040204" pitchFamily="34" charset="0"/>
              </a:rPr>
              <a:t> подробно </a:t>
            </a:r>
            <a:r>
              <a:rPr lang="ru-RU" dirty="0">
                <a:ea typeface="Tahoma" panose="020B0604030504040204" pitchFamily="34" charset="0"/>
                <a:cs typeface="Tahoma" panose="020B0604030504040204" pitchFamily="34" charset="0"/>
              </a:rPr>
              <a:t>описаны Классовая борьба и общественно-политическая мысль в России в XVIII в</a:t>
            </a:r>
            <a:r>
              <a:rPr lang="ru-RU" dirty="0" smtClean="0">
                <a:ea typeface="Tahoma" panose="020B0604030504040204" pitchFamily="34" charset="0"/>
                <a:cs typeface="Tahoma" panose="020B0604030504040204" pitchFamily="34" charset="0"/>
              </a:rPr>
              <a:t>.</a:t>
            </a:r>
          </a:p>
          <a:p>
            <a:pPr marL="342900" indent="-342900" algn="just">
              <a:spcBef>
                <a:spcPts val="1000"/>
              </a:spcBef>
              <a:buFont typeface="Arial" panose="020B0604020202020204" pitchFamily="34" charset="0"/>
              <a:buChar char="•"/>
              <a:tabLst>
                <a:tab pos="266700" algn="l"/>
                <a:tab pos="361950" algn="l"/>
              </a:tabLst>
            </a:pPr>
            <a:r>
              <a:rPr lang="ru-RU" dirty="0" smtClean="0">
                <a:ea typeface="Tahoma" panose="020B0604030504040204" pitchFamily="34" charset="0"/>
                <a:cs typeface="Tahoma" panose="020B0604030504040204" pitchFamily="34" charset="0"/>
              </a:rPr>
              <a:t>В </a:t>
            </a:r>
            <a:r>
              <a:rPr lang="ru-RU" dirty="0">
                <a:ea typeface="Tahoma" panose="020B0604030504040204" pitchFamily="34" charset="0"/>
                <a:cs typeface="Tahoma" panose="020B0604030504040204" pitchFamily="34" charset="0"/>
              </a:rPr>
              <a:t>работе </a:t>
            </a:r>
            <a:r>
              <a:rPr lang="ru-RU" dirty="0" smtClean="0">
                <a:ea typeface="Tahoma" panose="020B0604030504040204" pitchFamily="34" charset="0"/>
                <a:cs typeface="Tahoma" panose="020B0604030504040204" pitchFamily="34" charset="0"/>
              </a:rPr>
              <a:t>Чечулина «Н.Д</a:t>
            </a:r>
            <a:r>
              <a:rPr lang="ru-RU" dirty="0">
                <a:ea typeface="Tahoma" panose="020B0604030504040204" pitchFamily="34" charset="0"/>
                <a:cs typeface="Tahoma" panose="020B0604030504040204" pitchFamily="34" charset="0"/>
              </a:rPr>
              <a:t>. Внешняя политика России в начале царствования императрицы Екатерины II</a:t>
            </a:r>
            <a:r>
              <a:rPr lang="ru-RU" dirty="0" smtClean="0">
                <a:ea typeface="Tahoma" panose="020B0604030504040204" pitchFamily="34" charset="0"/>
                <a:cs typeface="Tahoma" panose="020B0604030504040204" pitchFamily="34" charset="0"/>
              </a:rPr>
              <a:t>.» </a:t>
            </a:r>
            <a:r>
              <a:rPr lang="en-US" dirty="0" smtClean="0">
                <a:ea typeface="Tahoma" panose="020B0604030504040204" pitchFamily="34" charset="0"/>
                <a:cs typeface="Tahoma" panose="020B0604030504040204" pitchFamily="34" charset="0"/>
              </a:rPr>
              <a:t>[7]</a:t>
            </a:r>
            <a:r>
              <a:rPr lang="ru-RU" dirty="0" smtClean="0">
                <a:ea typeface="Tahoma" panose="020B0604030504040204" pitchFamily="34" charset="0"/>
                <a:cs typeface="Tahoma" panose="020B0604030504040204" pitchFamily="34" charset="0"/>
              </a:rPr>
              <a:t> повествуется о внешней политике России при Екатерине </a:t>
            </a:r>
            <a:r>
              <a:rPr lang="en-US" dirty="0" smtClean="0">
                <a:ea typeface="Tahoma" panose="020B0604030504040204" pitchFamily="34" charset="0"/>
                <a:cs typeface="Tahoma" panose="020B0604030504040204" pitchFamily="34" charset="0"/>
              </a:rPr>
              <a:t>II</a:t>
            </a:r>
          </a:p>
        </p:txBody>
      </p:sp>
    </p:spTree>
    <p:extLst>
      <p:ext uri="{BB962C8B-B14F-4D97-AF65-F5344CB8AC3E}">
        <p14:creationId xmlns:p14="http://schemas.microsoft.com/office/powerpoint/2010/main" val="3344801792"/>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39</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Ход восстания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94166" y="861555"/>
            <a:ext cx="7632095" cy="6032421"/>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В сентябре 1773 г. Пугачёв объявился на Яике (прежнее название р. Урал) и объявил себя чудом спасшимся императором Петром III. Он уверял, что царица свергла его и обманом заняла престол. Теперь «царь» хочет восстановить справедливость и просит казаков помочь ему. Взамен он обещал всем освобождение от крепостного права, всех податей и рекрутских наборов, передел земли в пользу крестьян и уничтожение дворян как класса, свободу вероисповедания и восстановление казачьего самоуправления. Казаки охотно верили ему, и в считаные дни Пугачёву удалось собрать целый отряд повстанцев.</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Таким образом, участниками восстания стали притеснённые группы населения:</a:t>
            </a:r>
          </a:p>
          <a:p>
            <a:pPr algn="just"/>
            <a:endParaRPr lang="ru-RU" sz="1600" dirty="0">
              <a:ea typeface="Tahoma" panose="020B0604030504040204" pitchFamily="34" charset="0"/>
              <a:cs typeface="Tahoma" panose="020B0604030504040204" pitchFamily="34" charset="0"/>
            </a:endParaRP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казаки;</a:t>
            </a: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работные люди;</a:t>
            </a: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крестьяне;</a:t>
            </a:r>
          </a:p>
          <a:p>
            <a:pPr marL="285750" indent="-285750" algn="just">
              <a:buFont typeface="Arial" panose="020B0604020202020204" pitchFamily="34" charset="0"/>
              <a:buChar char="•"/>
            </a:pPr>
            <a:r>
              <a:rPr lang="ru-RU" sz="1600" dirty="0">
                <a:ea typeface="Tahoma" panose="020B0604030504040204" pitchFamily="34" charset="0"/>
                <a:cs typeface="Tahoma" panose="020B0604030504040204" pitchFamily="34" charset="0"/>
              </a:rPr>
              <a:t>башкиры, калмыки, татары</a:t>
            </a:r>
            <a:r>
              <a:rPr lang="ru-RU" sz="1600" dirty="0" smtClean="0">
                <a:ea typeface="Tahoma" panose="020B0604030504040204" pitchFamily="34" charset="0"/>
                <a:cs typeface="Tahoma" panose="020B0604030504040204" pitchFamily="34" charset="0"/>
              </a:rPr>
              <a:t>.</a:t>
            </a:r>
          </a:p>
          <a:p>
            <a:pPr marL="285750" indent="-285750" algn="just">
              <a:buFont typeface="Arial" panose="020B0604020202020204" pitchFamily="34" charset="0"/>
              <a:buChar char="•"/>
            </a:pPr>
            <a:endParaRPr lang="ru-RU" sz="16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Восставшие отправились к Яицкому городку. По дороге «император» оглашал манифесты, жалуя новых соратников землями и другими дарами. Штурмовать Яицкий городок повстанцы не решились, ограничившись рядом небольших степных крепостей. Комендантов они убивали, а солдаты, как правило, переходили на сторону бунтовщиков. В октябре 1773 г. Пугачёв подошёл к Оренбургу. Его армия на тот момент насчитывала уже несколько десятков тысяч человек. Взять город приступом восставшие не могли, поэтому начали его осаду.</a:t>
            </a:r>
          </a:p>
        </p:txBody>
      </p:sp>
      <p:sp>
        <p:nvSpPr>
          <p:cNvPr id="7" name="Прямоугольник 6"/>
          <p:cNvSpPr/>
          <p:nvPr/>
        </p:nvSpPr>
        <p:spPr>
          <a:xfrm>
            <a:off x="7988738" y="5471231"/>
            <a:ext cx="4091410" cy="738664"/>
          </a:xfrm>
          <a:prstGeom prst="rect">
            <a:avLst/>
          </a:prstGeom>
        </p:spPr>
        <p:txBody>
          <a:bodyPr wrap="square">
            <a:spAutoFit/>
          </a:bodyPr>
          <a:lstStyle/>
          <a:p>
            <a:r>
              <a:rPr lang="ru-RU" sz="1400" dirty="0"/>
              <a:t>Рисунок </a:t>
            </a:r>
            <a:r>
              <a:rPr lang="ru-RU" sz="1400" dirty="0" smtClean="0"/>
              <a:t>19 </a:t>
            </a:r>
            <a:r>
              <a:rPr lang="ru-RU" sz="1400" dirty="0"/>
              <a:t>–  «Подлинное изображение бунтовщика и обманщика </a:t>
            </a:r>
            <a:r>
              <a:rPr lang="ru-RU" sz="1400" dirty="0" err="1"/>
              <a:t>Емельки</a:t>
            </a:r>
            <a:r>
              <a:rPr lang="ru-RU" sz="1400" dirty="0"/>
              <a:t> Пугачёва». Неизвестный художник</a:t>
            </a:r>
          </a:p>
        </p:txBody>
      </p:sp>
      <p:pic>
        <p:nvPicPr>
          <p:cNvPr id="1026" name="Picture 2" descr="https://u.foxford.ngcdn.ru/uploads/tinymce_file/file/117354/7bf875de4d3518d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4632" y="1299280"/>
            <a:ext cx="2847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163231"/>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40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Ход восстания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03236" y="1615540"/>
            <a:ext cx="6214342" cy="4031873"/>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На усмирение мятежников правительство послало войска в количестве 1,5 тыс. человек под командованием генерала В. А. Кара. Вместе с ним под Оренбург пришли отряды башкир, которыми руководил местный волостной старшина. Он вместе со своим сыном Салаватом </a:t>
            </a:r>
            <a:r>
              <a:rPr lang="ru-RU" sz="1600" dirty="0" err="1">
                <a:ea typeface="Tahoma" panose="020B0604030504040204" pitchFamily="34" charset="0"/>
                <a:cs typeface="Tahoma" panose="020B0604030504040204" pitchFamily="34" charset="0"/>
              </a:rPr>
              <a:t>Юлаевым</a:t>
            </a:r>
            <a:r>
              <a:rPr lang="ru-RU" sz="1600" dirty="0">
                <a:ea typeface="Tahoma" panose="020B0604030504040204" pitchFamily="34" charset="0"/>
                <a:cs typeface="Tahoma" panose="020B0604030504040204" pitchFamily="34" charset="0"/>
              </a:rPr>
              <a:t> (1754–1800) перешёл на сторону Пугачёва, а Кар был разгромлен. Зато подоспевший на место событий генерал-аншеф А. И. </a:t>
            </a:r>
            <a:r>
              <a:rPr lang="ru-RU" sz="1600" dirty="0" err="1">
                <a:ea typeface="Tahoma" panose="020B0604030504040204" pitchFamily="34" charset="0"/>
                <a:cs typeface="Tahoma" panose="020B0604030504040204" pitchFamily="34" charset="0"/>
              </a:rPr>
              <a:t>Бибиков</a:t>
            </a:r>
            <a:r>
              <a:rPr lang="ru-RU" sz="1600" dirty="0">
                <a:ea typeface="Tahoma" panose="020B0604030504040204" pitchFamily="34" charset="0"/>
                <a:cs typeface="Tahoma" panose="020B0604030504040204" pitchFamily="34" charset="0"/>
              </a:rPr>
              <a:t> (являвшийся также председателем </a:t>
            </a:r>
            <a:r>
              <a:rPr lang="ru-RU" sz="1600" dirty="0" err="1">
                <a:ea typeface="Tahoma" panose="020B0604030504040204" pitchFamily="34" charset="0"/>
                <a:cs typeface="Tahoma" panose="020B0604030504040204" pitchFamily="34" charset="0"/>
              </a:rPr>
              <a:t>Уложе́нной</a:t>
            </a:r>
            <a:r>
              <a:rPr lang="ru-RU" sz="1600" dirty="0">
                <a:ea typeface="Tahoma" panose="020B0604030504040204" pitchFamily="34" charset="0"/>
                <a:cs typeface="Tahoma" panose="020B0604030504040204" pitchFamily="34" charset="0"/>
              </a:rPr>
              <a:t> комиссии) с армией одержал несколько побед над </a:t>
            </a:r>
            <a:r>
              <a:rPr lang="ru-RU" sz="1600" dirty="0" err="1">
                <a:ea typeface="Tahoma" panose="020B0604030504040204" pitchFamily="34" charset="0"/>
                <a:cs typeface="Tahoma" panose="020B0604030504040204" pitchFamily="34" charset="0"/>
              </a:rPr>
              <a:t>пугачёвцами</a:t>
            </a:r>
            <a:r>
              <a:rPr lang="ru-RU" sz="1600" dirty="0">
                <a:ea typeface="Tahoma" panose="020B0604030504040204" pitchFamily="34" charset="0"/>
                <a:cs typeface="Tahoma" panose="020B0604030504040204" pitchFamily="34" charset="0"/>
              </a:rPr>
              <a:t>, и те отошли к Казани.</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Добирались почти четыре месяца. В ряды повстанцев вливались новые участники (до 20 тыс. человек), они захватывали местные заводы, где пополняли свои запасы оружия. 12 июля 1774 г. началась битва за Казань.</a:t>
            </a:r>
            <a:endParaRPr lang="ru-RU" sz="1400" dirty="0">
              <a:ea typeface="Tahoma" panose="020B0604030504040204" pitchFamily="34" charset="0"/>
              <a:cs typeface="Tahoma" panose="020B0604030504040204" pitchFamily="34" charset="0"/>
            </a:endParaRPr>
          </a:p>
        </p:txBody>
      </p:sp>
      <p:sp>
        <p:nvSpPr>
          <p:cNvPr id="7" name="Прямоугольник 6"/>
          <p:cNvSpPr/>
          <p:nvPr/>
        </p:nvSpPr>
        <p:spPr>
          <a:xfrm>
            <a:off x="6714064" y="4864176"/>
            <a:ext cx="5089246" cy="307777"/>
          </a:xfrm>
          <a:prstGeom prst="rect">
            <a:avLst/>
          </a:prstGeom>
        </p:spPr>
        <p:txBody>
          <a:bodyPr wrap="square">
            <a:spAutoFit/>
          </a:bodyPr>
          <a:lstStyle/>
          <a:p>
            <a:pPr algn="ctr"/>
            <a:r>
              <a:rPr lang="ru-RU" sz="1400" dirty="0"/>
              <a:t>Рисунок </a:t>
            </a:r>
            <a:r>
              <a:rPr lang="ru-RU" sz="1400" dirty="0" smtClean="0"/>
              <a:t>20 </a:t>
            </a:r>
            <a:r>
              <a:rPr lang="ru-RU" sz="1400" dirty="0"/>
              <a:t>–  «Суд Пугачёва». Василий Перов </a:t>
            </a:r>
          </a:p>
        </p:txBody>
      </p:sp>
      <p:pic>
        <p:nvPicPr>
          <p:cNvPr id="2050" name="Picture 2" descr="https://u.foxford.ngcdn.ru/uploads/tinymce_file/file/117355/d3667e572b5ced3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064" y="1615540"/>
            <a:ext cx="5089246" cy="324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18121"/>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41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Ход восстания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61291" y="1123010"/>
            <a:ext cx="6214342" cy="5147563"/>
          </a:xfrm>
          <a:prstGeom prst="rect">
            <a:avLst/>
          </a:prstGeom>
        </p:spPr>
        <p:txBody>
          <a:bodyPr wrap="square">
            <a:spAutoFit/>
          </a:bodyPr>
          <a:lstStyle/>
          <a:p>
            <a:pPr algn="just"/>
            <a:r>
              <a:rPr lang="ru-RU" sz="1100" dirty="0">
                <a:ea typeface="Tahoma" panose="020B0604030504040204" pitchFamily="34" charset="0"/>
                <a:cs typeface="Tahoma" panose="020B0604030504040204" pitchFamily="34" charset="0"/>
              </a:rPr>
              <a:t>Через четыре дня Пугачёву удалось взять город, но почти сразу пришлось уступить его подошедшим правительственным войскам под командованием генерала И. И. Михельсона. После Казани повстанцы планировали идти на Москву, но после сражения с Михельсоном в распоряжении Пугачёва осталось лишь несколько сотен солдат, поэтому они решили бежать на юг. Рассчитывая привлечь новых сторонников, 31 июля 1774 г. Пугачёв издал манифест об освобождении крестьян от крепостного права. Екатерина II была в панике: она велела подготовить к отплытию корабль, чтобы в любой момент бежать из России. Как писал А. С. Пушкин, бегство Пугачёва на юг было больше похоже на нашествие: в ряды его армии вливались сотни желающих изменить свою жизнь. По пути они брали крепости и города, в том числе Саранск, Пензу и Саратов, жестоко расправляясь с местными представителями привилегированных сословий. Они массово истребляли дворянские семьи, включая женщин и детей, и казнили чиновников всех уровней. В этих и соседних губерниях начались массовые восстания крестьян: они нападали на помещиков, жгли их имения, захватывали земли. Правительство жестоко карало попадавших в плен </a:t>
            </a:r>
            <a:r>
              <a:rPr lang="ru-RU" sz="1100" dirty="0" err="1">
                <a:ea typeface="Tahoma" panose="020B0604030504040204" pitchFamily="34" charset="0"/>
                <a:cs typeface="Tahoma" panose="020B0604030504040204" pitchFamily="34" charset="0"/>
              </a:rPr>
              <a:t>пугачёвцев</a:t>
            </a:r>
            <a:r>
              <a:rPr lang="ru-RU" sz="1100" dirty="0">
                <a:ea typeface="Tahoma" panose="020B0604030504040204" pitchFamily="34" charset="0"/>
                <a:cs typeface="Tahoma" panose="020B0604030504040204" pitchFamily="34" charset="0"/>
              </a:rPr>
              <a:t>: казнило, увечило, отправляло на каторгу.</a:t>
            </a:r>
          </a:p>
          <a:p>
            <a:pPr algn="just"/>
            <a:endParaRPr lang="ru-RU" sz="1100" dirty="0">
              <a:ea typeface="Tahoma" panose="020B0604030504040204" pitchFamily="34" charset="0"/>
              <a:cs typeface="Tahoma" panose="020B0604030504040204" pitchFamily="34" charset="0"/>
            </a:endParaRPr>
          </a:p>
          <a:p>
            <a:pPr algn="just"/>
            <a:r>
              <a:rPr lang="ru-RU" sz="1100" dirty="0">
                <a:ea typeface="Tahoma" panose="020B0604030504040204" pitchFamily="34" charset="0"/>
                <a:cs typeface="Tahoma" panose="020B0604030504040204" pitchFamily="34" charset="0"/>
              </a:rPr>
              <a:t>В августе Пугачёв подошёл к Царицыну, но взять его не смог. 24 августа 1774 г. состоялось решающее сражение, в котором правительственные войска наголову разгромили повстанцев, в их отряде осталось всего 160 человек. На юг двигался генерал А. В. Суворов с очередной армией, но он так и не сразился с самим Пугачёвым: в сентябре местные зажиточные казаки схватили его и выдали властям. Они уже не верили в успех восстания, а потому надеялись этим поступком выслужить себе помилование. Пугачёва доставили в Москву. Следствие над ним длилось около трёх месяцев, после чего 10 января 1775 г. Пугачёва публично казнили на Болотной площади в Москве</a:t>
            </a:r>
            <a:r>
              <a:rPr lang="ru-RU" sz="1100" dirty="0" smtClean="0">
                <a:ea typeface="Tahoma" panose="020B0604030504040204" pitchFamily="34" charset="0"/>
                <a:cs typeface="Tahoma" panose="020B0604030504040204" pitchFamily="34" charset="0"/>
              </a:rPr>
              <a:t>.</a:t>
            </a:r>
          </a:p>
          <a:p>
            <a:pPr algn="just"/>
            <a:endParaRPr lang="ru-RU" sz="1100" dirty="0">
              <a:ea typeface="Tahoma" panose="020B0604030504040204" pitchFamily="34" charset="0"/>
              <a:cs typeface="Tahoma" panose="020B0604030504040204" pitchFamily="34" charset="0"/>
            </a:endParaRPr>
          </a:p>
          <a:p>
            <a:pPr algn="just"/>
            <a:r>
              <a:rPr lang="ru-RU" sz="1050" dirty="0">
                <a:ea typeface="Tahoma" panose="020B0604030504040204" pitchFamily="34" charset="0"/>
                <a:cs typeface="Tahoma" panose="020B0604030504040204" pitchFamily="34" charset="0"/>
              </a:rPr>
              <a:t>Однако восстание не закончилось. Ещё целый год в Поволжье, на Урале и на юге России продолжались народные волнения, которые подавлялись правительственными войсками.</a:t>
            </a:r>
          </a:p>
        </p:txBody>
      </p:sp>
      <p:sp>
        <p:nvSpPr>
          <p:cNvPr id="7" name="Прямоугольник 6"/>
          <p:cNvSpPr/>
          <p:nvPr/>
        </p:nvSpPr>
        <p:spPr>
          <a:xfrm>
            <a:off x="6811388" y="5192800"/>
            <a:ext cx="4894598" cy="523220"/>
          </a:xfrm>
          <a:prstGeom prst="rect">
            <a:avLst/>
          </a:prstGeom>
        </p:spPr>
        <p:txBody>
          <a:bodyPr wrap="square">
            <a:spAutoFit/>
          </a:bodyPr>
          <a:lstStyle/>
          <a:p>
            <a:pPr algn="ctr"/>
            <a:r>
              <a:rPr lang="ru-RU" sz="1400" dirty="0"/>
              <a:t>Рисунок </a:t>
            </a:r>
            <a:r>
              <a:rPr lang="ru-RU" sz="1400" dirty="0" smtClean="0"/>
              <a:t>20 </a:t>
            </a:r>
            <a:r>
              <a:rPr lang="ru-RU" sz="1400" dirty="0"/>
              <a:t>–  «Казнь </a:t>
            </a:r>
            <a:r>
              <a:rPr lang="ru-RU" sz="1400" dirty="0" err="1"/>
              <a:t>Емельки</a:t>
            </a:r>
            <a:r>
              <a:rPr lang="ru-RU" sz="1400" dirty="0"/>
              <a:t> Пугачёва в Москве». Литография</a:t>
            </a:r>
          </a:p>
        </p:txBody>
      </p:sp>
      <p:pic>
        <p:nvPicPr>
          <p:cNvPr id="3074" name="Picture 2" descr="https://u.foxford.ngcdn.ru/uploads/tinymce_file/file/117357/ead30efb99ed74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1388" y="1249398"/>
            <a:ext cx="4894598" cy="394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91761"/>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42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Итоги и последствия</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94178" y="1420159"/>
            <a:ext cx="12027913" cy="5047536"/>
          </a:xfrm>
          <a:prstGeom prst="rect">
            <a:avLst/>
          </a:prstGeom>
        </p:spPr>
        <p:txBody>
          <a:bodyPr wrap="square">
            <a:spAutoFit/>
          </a:bodyPr>
          <a:lstStyle/>
          <a:p>
            <a:pPr algn="just"/>
            <a:r>
              <a:rPr lang="ru-RU" sz="1400" dirty="0">
                <a:ea typeface="Tahoma" panose="020B0604030504040204" pitchFamily="34" charset="0"/>
                <a:cs typeface="Tahoma" panose="020B0604030504040204" pitchFamily="34" charset="0"/>
              </a:rPr>
              <a:t>Подсчитать количество жертв крестьянской войны 1773–1775 гг. нельзя даже приблизительно. Тысячи участников были казнены без суда и следствия. Виселицы с повстанцами устанавливали на плотах, а затем спускали по Волге для устрашения населения. Интересно, что лишь некоторые из казаков, выдавших Пугачёва, получили помилование: их оставили в живых, но отправили в пожизненную ссылку. Известен материальный ущерб от войны: заводы, разорённые </a:t>
            </a:r>
            <a:r>
              <a:rPr lang="ru-RU" sz="1400" dirty="0" err="1">
                <a:ea typeface="Tahoma" panose="020B0604030504040204" pitchFamily="34" charset="0"/>
                <a:cs typeface="Tahoma" panose="020B0604030504040204" pitchFamily="34" charset="0"/>
              </a:rPr>
              <a:t>пугачёвцами</a:t>
            </a:r>
            <a:r>
              <a:rPr lang="ru-RU" sz="1400" dirty="0">
                <a:ea typeface="Tahoma" panose="020B0604030504040204" pitchFamily="34" charset="0"/>
                <a:cs typeface="Tahoma" panose="020B0604030504040204" pitchFamily="34" charset="0"/>
              </a:rPr>
              <a:t>, понесли убыток в 1,1 млн рублей, что было огромной суммой: подушная подать с крестьянина составляла 1 рубль в год. Екатерина повелела стереть все напоминания о пугачёвском бунте: реку Яик переименовали в Урал, станицу </a:t>
            </a:r>
            <a:r>
              <a:rPr lang="ru-RU" sz="1400" dirty="0" err="1">
                <a:ea typeface="Tahoma" panose="020B0604030504040204" pitchFamily="34" charset="0"/>
                <a:cs typeface="Tahoma" panose="020B0604030504040204" pitchFamily="34" charset="0"/>
              </a:rPr>
              <a:t>Зимовейскую</a:t>
            </a:r>
            <a:r>
              <a:rPr lang="ru-RU" sz="1400" dirty="0">
                <a:ea typeface="Tahoma" panose="020B0604030504040204" pitchFamily="34" charset="0"/>
                <a:cs typeface="Tahoma" panose="020B0604030504040204" pitchFamily="34" charset="0"/>
              </a:rPr>
              <a:t> — в Потёмкинскую, семья Пугачёвых сменила фамилию на Сычёвых. Жена и дети Е. И. Пугачёва (во время «царствования» он женился на яицкой казачке) были заточены в крепость, где провели остаток жизни. Последняя дочь Пугачёва умерла в 30-е гг. XIX в</a:t>
            </a:r>
            <a:r>
              <a:rPr lang="ru-RU" sz="1400" dirty="0" smtClean="0">
                <a:ea typeface="Tahoma" panose="020B0604030504040204" pitchFamily="34" charset="0"/>
                <a:cs typeface="Tahoma" panose="020B0604030504040204" pitchFamily="34" charset="0"/>
              </a:rPr>
              <a:t>.</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Реакцией Екатерины II на пугачёвское восстание стало проведение губернской реформы 1775 г. (см. статью «Внутренняя политика Екатерины II»). Она считала, что для предотвращения крестьянских волнений нужно усилить власть на местах. О необходимости улучшить жизнь крестьян, народов Поволжья, казаков и работных людей никто не задумывался. Также в 1775 г. была ликвидирована Запорожская Сечь, а через восемь лет после этого на Украине было введено крепостное право. Восстание повлияло на исход русско-турецкой войны 1769–1774 гг., когда Россия добилась преимущества над Турцией, но не смогла закрепить его, так как в тылу уже разгорелась крестьянская война. Пришлось довольствоваться половинчатым </a:t>
            </a:r>
            <a:r>
              <a:rPr lang="ru-RU" sz="1400" dirty="0" err="1">
                <a:ea typeface="Tahoma" panose="020B0604030504040204" pitchFamily="34" charset="0"/>
                <a:cs typeface="Tahoma" panose="020B0604030504040204" pitchFamily="34" charset="0"/>
              </a:rPr>
              <a:t>Кючук-Кайнарджийским</a:t>
            </a:r>
            <a:r>
              <a:rPr lang="ru-RU" sz="1400" dirty="0">
                <a:ea typeface="Tahoma" panose="020B0604030504040204" pitchFamily="34" charset="0"/>
                <a:cs typeface="Tahoma" panose="020B0604030504040204" pitchFamily="34" charset="0"/>
              </a:rPr>
              <a:t> мирным договором.</a:t>
            </a:r>
          </a:p>
          <a:p>
            <a:pPr algn="just"/>
            <a:endParaRPr lang="ru-RU" sz="1400" dirty="0">
              <a:ea typeface="Tahoma" panose="020B0604030504040204" pitchFamily="34" charset="0"/>
              <a:cs typeface="Tahoma" panose="020B0604030504040204" pitchFamily="34" charset="0"/>
            </a:endParaRPr>
          </a:p>
          <a:p>
            <a:pPr algn="just"/>
            <a:r>
              <a:rPr lang="ru-RU" sz="1400" dirty="0">
                <a:ea typeface="Tahoma" panose="020B0604030504040204" pitchFamily="34" charset="0"/>
                <a:cs typeface="Tahoma" panose="020B0604030504040204" pitchFamily="34" charset="0"/>
              </a:rPr>
              <a:t>Несмотря на невиданный масштаб и кровавость восстания, бунтовщиками, как и прежде, двигала наивная вера в «доброго царя», в роли которого на этот раз выступал самозванец. Пугачёв сумел увлечь за собой десятки тысяч людей, но не смог предложить им внятной программы действий. У крепостных не было боевого опыта, поэтому они не могли взять штурмом город даже при значительном численном перевесе. При угрозе поражения они разбегались и тысячами попадали в плен. В результате восстание превратилось в бессмысленную бойню. Его размах продемонстрировал степень отчаяния народа, доведённого несправедливой политикой правительства до того состояния, когда простым людям уже было нечего терять.</a:t>
            </a:r>
          </a:p>
        </p:txBody>
      </p:sp>
    </p:spTree>
    <p:extLst>
      <p:ext uri="{BB962C8B-B14F-4D97-AF65-F5344CB8AC3E}">
        <p14:creationId xmlns:p14="http://schemas.microsoft.com/office/powerpoint/2010/main" val="1368908454"/>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43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Хронология «раскрепощения» дворян</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94178" y="1420159"/>
            <a:ext cx="12027913" cy="5016758"/>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За несколько месяцев своего правления Пётр III успел издать множество указов, важнейшим из которых был «Манифест о вольности дворянства» 1762 г., освобождавший это сословие от обязательной службы. Так в империи, созданной Петром I, появился привилегированный класс, не обязанный трудиться на благо государства. Придя к власти, Екатерина II подтвердила этот указ. Она щедро одаривала дворян землями и крепостными крестьянами.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В 1785 г. императрица издала Жалованную грамоту дворянству, которая ещё более расширила права дворян. Они освобождались от телесных наказаний, их имущественные права становились неприкосновенными, они получили право свободного выезда за границу. Теперь дворяне обладали исключительным правом на владение крепостными крестьянами. Им дозволялось передавать по наследству свои имения любым наследникам. Подушную подать дворяне больше не платили. Для них существовал отдельный суд (об устройстве судебной системы см. статью «Внутренняя политика Екатерины II»). Дворяне могли основывать на своих землях промышленные предприятия, добывать полезные ископаемые, используя труд крепостных крестьян. Единственным ограничением был запрет на розничную продажу производимых товаров — такая привилегия была только у купцов. Однако возможностью заняться предпринимательством с даровой рабочей силой воспользовались немногие. Большинство дворян предпочитали получать доход за счёт обложения крестьян податями, тратя его на обустройство имений, путешествия и другие развлечения.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Лишить звания дворянина могли только Сенат и лично императрица. Утвердить ему смертный приговор также могла лишь она</a:t>
            </a:r>
            <a:r>
              <a:rPr lang="ru-RU" sz="1600" dirty="0" smtClean="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9497287"/>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44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Хронология «раскрепощения» дворян</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94178" y="1420159"/>
            <a:ext cx="6960963" cy="5509200"/>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Сколькими душами мог владеть один дворянин? В екатерининские времена богатым считался дворянин, которому принадлежало не менее 1000 душ, то есть крестьян мужского пола (женщины были не в счёт), знатным человеком со средним достатком — от 100 до 500 крестьян. Но это были сливки общества, а большинство дворян владели не более чем 100 душами. Бедным считался дворянин, которому принадлежало от 1 до 20 крестьян. </a:t>
            </a:r>
          </a:p>
          <a:p>
            <a:pPr algn="just"/>
            <a:endParaRPr lang="ru-RU" sz="1600" dirty="0">
              <a:ea typeface="Tahoma" panose="020B0604030504040204" pitchFamily="34" charset="0"/>
              <a:cs typeface="Tahoma" panose="020B0604030504040204" pitchFamily="34" charset="0"/>
            </a:endParaRPr>
          </a:p>
          <a:p>
            <a:pPr algn="just"/>
            <a:r>
              <a:rPr lang="ru-RU" sz="1600" dirty="0">
                <a:ea typeface="Tahoma" panose="020B0604030504040204" pitchFamily="34" charset="0"/>
                <a:cs typeface="Tahoma" panose="020B0604030504040204" pitchFamily="34" charset="0"/>
              </a:rPr>
              <a:t>Жалованная грамота дворянству установила порядок дворянского самоуправления. Отныне в каждом уезде и в каждой губернии учреждались дворянские общества. Во главе его стоял предводитель дворянства, избираемый на губернском съезде. Там же выбирались представители местной администрации: капитан-исправник, заседатели нижнего и верхнего земского суда, который судил мещан. На собраниях, которые проводились раз в три года, обсуждались нужды уезда (губернии), составлялись прошения высшим должностным лицам, проводились сборы средств. Для проведения собраний в центре каждого города построили специальное здание, в котором проводились не только официальные мероприятия, но и балы, спектакли, званые обеды. </a:t>
            </a:r>
          </a:p>
        </p:txBody>
      </p:sp>
      <p:pic>
        <p:nvPicPr>
          <p:cNvPr id="4098" name="Picture 2" descr="https://u.foxford.ngcdn.ru/uploads/tinymce_file/file/117279/9cbaae93eba66e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23" y="1420159"/>
            <a:ext cx="4437777" cy="2958518"/>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373923" y="4378677"/>
            <a:ext cx="4437777" cy="523220"/>
          </a:xfrm>
          <a:prstGeom prst="rect">
            <a:avLst/>
          </a:prstGeom>
        </p:spPr>
        <p:txBody>
          <a:bodyPr wrap="square">
            <a:spAutoFit/>
          </a:bodyPr>
          <a:lstStyle/>
          <a:p>
            <a:pPr algn="ctr"/>
            <a:r>
              <a:rPr lang="ru-RU" sz="1400" dirty="0"/>
              <a:t>Рисунок </a:t>
            </a:r>
            <a:r>
              <a:rPr lang="ru-RU" sz="1400" dirty="0" smtClean="0"/>
              <a:t>21 </a:t>
            </a:r>
            <a:r>
              <a:rPr lang="ru-RU" sz="1400" dirty="0"/>
              <a:t>–  «Дворянское собрание времён Екатерины II». В. Я. </a:t>
            </a:r>
            <a:r>
              <a:rPr lang="ru-RU" sz="1400" dirty="0" err="1"/>
              <a:t>Чемберс</a:t>
            </a:r>
            <a:endParaRPr lang="ru-RU" sz="1400" dirty="0"/>
          </a:p>
        </p:txBody>
      </p:sp>
    </p:spTree>
    <p:extLst>
      <p:ext uri="{BB962C8B-B14F-4D97-AF65-F5344CB8AC3E}">
        <p14:creationId xmlns:p14="http://schemas.microsoft.com/office/powerpoint/2010/main" val="3752189474"/>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45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Усиление крепостного гнёта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36790" y="2144639"/>
            <a:ext cx="5174109" cy="3046988"/>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Во второй половине XVIII в. крестьяне составляли 90% населения страны. Из них 30% находились за чертой бедности, 20% считались зажиточными, а остальные 50% имели средний доход по меркам того времени. Всего в стране было около 10 млн крестьян, из них половина принадлежала помещикам. Они проживали в основном в центральных губерниях, в Поволжье, на юге и юго-востоке империи. На севере, на Урале и в Сибири почти не было помещиков, а значит, местные крестьяне считались государственными: платили налог в казну. </a:t>
            </a:r>
          </a:p>
        </p:txBody>
      </p:sp>
      <p:pic>
        <p:nvPicPr>
          <p:cNvPr id="7170" name="Picture 2" descr="https://u.foxford.ngcdn.ru/uploads/tinymce_file/file/117763/9b38309889a0248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068" y="1562772"/>
            <a:ext cx="6048128" cy="4210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289051"/>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46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Усиление крепостного гнёта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329069" y="1976438"/>
            <a:ext cx="6231122" cy="2800767"/>
          </a:xfrm>
          <a:prstGeom prst="rect">
            <a:avLst/>
          </a:prstGeom>
        </p:spPr>
        <p:txBody>
          <a:bodyPr wrap="square">
            <a:spAutoFit/>
          </a:bodyPr>
          <a:lstStyle/>
          <a:p>
            <a:pPr algn="just"/>
            <a:r>
              <a:rPr lang="ru-RU" sz="1600" dirty="0">
                <a:ea typeface="Tahoma" panose="020B0604030504040204" pitchFamily="34" charset="0"/>
                <a:cs typeface="Tahoma" panose="020B0604030504040204" pitchFamily="34" charset="0"/>
              </a:rPr>
              <a:t>Помещик свою землю делил на две части. На одной были его личные угодья — пашня, хлеб, огород, — другую он отдавал для обработки крестьянам. Распределением земли ведала крестьянская община, которая выделяла участки семьям в зависимости от количества душ мужского пола или едоков. Помещик мог вмешиваться в это распределение, но обычно связующим звеном между барином и крепостными был приказчик, который занимался всеми хозяйственными делами. С приказчиком общались не все крестьяне, а только староста общины, избиравшийся на сельском сходе.</a:t>
            </a:r>
          </a:p>
        </p:txBody>
      </p:sp>
      <p:pic>
        <p:nvPicPr>
          <p:cNvPr id="8194" name="Picture 2" descr="https://u.foxford.ngcdn.ru/uploads/tinymce_file/file/117282/aca9ce5d1fd3878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9" y="1510017"/>
            <a:ext cx="4482894" cy="3733611"/>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6912529" y="5243628"/>
            <a:ext cx="4482894" cy="307777"/>
          </a:xfrm>
          <a:prstGeom prst="rect">
            <a:avLst/>
          </a:prstGeom>
        </p:spPr>
        <p:txBody>
          <a:bodyPr wrap="square">
            <a:spAutoFit/>
          </a:bodyPr>
          <a:lstStyle/>
          <a:p>
            <a:pPr algn="ctr"/>
            <a:r>
              <a:rPr lang="ru-RU" sz="1400" dirty="0"/>
              <a:t>Рисунок </a:t>
            </a:r>
            <a:r>
              <a:rPr lang="ru-RU" sz="1400" dirty="0" smtClean="0"/>
              <a:t>21 </a:t>
            </a:r>
            <a:r>
              <a:rPr lang="ru-RU" sz="1400" dirty="0"/>
              <a:t>–  Телесные наказания крестьян</a:t>
            </a:r>
          </a:p>
        </p:txBody>
      </p:sp>
    </p:spTree>
    <p:extLst>
      <p:ext uri="{BB962C8B-B14F-4D97-AF65-F5344CB8AC3E}">
        <p14:creationId xmlns:p14="http://schemas.microsoft.com/office/powerpoint/2010/main" val="3439987085"/>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47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Усиление крепостного гнёта</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94845" y="1118156"/>
            <a:ext cx="11566520" cy="5355312"/>
          </a:xfrm>
          <a:prstGeom prst="rect">
            <a:avLst/>
          </a:prstGeom>
        </p:spPr>
        <p:txBody>
          <a:bodyPr wrap="square">
            <a:spAutoFit/>
          </a:bodyPr>
          <a:lstStyle/>
          <a:p>
            <a:pPr algn="just"/>
            <a:r>
              <a:rPr lang="ru-RU" dirty="0">
                <a:ea typeface="Tahoma" panose="020B0604030504040204" pitchFamily="34" charset="0"/>
                <a:cs typeface="Tahoma" panose="020B0604030504040204" pitchFamily="34" charset="0"/>
              </a:rPr>
              <a:t>Помещик мог бесплатно привлечь крестьянина к работе на своём производстве — вотчинной мануфактуре. Иногда землевладельцу было выгоднее отпустить крестьянина на заработки, чтобы получить с него оброк деньгами. </a:t>
            </a: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Закон не устанавливал для помещиков почти никаких ограничений в отношении крестьян. Помещик мог вершить над крепостным суд, выносить по своему усмотрению приговор и приводить его в исполнение. К крестьянам применялись телесные наказания, но калечить и убивать их было запрещено. Но даже если доходило до убийства, помещик обычно не нёс за это наказания. </a:t>
            </a:r>
            <a:endParaRPr lang="ru-RU" dirty="0" smtClean="0">
              <a:ea typeface="Tahoma" panose="020B0604030504040204" pitchFamily="34" charset="0"/>
              <a:cs typeface="Tahoma" panose="020B0604030504040204" pitchFamily="34" charset="0"/>
            </a:endParaRP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С 1765 г. помещики получили право ссылать крестьян на каторгу. При этом с 1767 г. жалоба крепостного на помещика приравнена к уголовному преступлению.</a:t>
            </a:r>
          </a:p>
          <a:p>
            <a:pPr algn="just"/>
            <a:endParaRPr lang="ru-RU" dirty="0">
              <a:ea typeface="Tahoma" panose="020B0604030504040204" pitchFamily="34" charset="0"/>
              <a:cs typeface="Tahoma" panose="020B0604030504040204" pitchFamily="34" charset="0"/>
            </a:endParaRPr>
          </a:p>
          <a:p>
            <a:pPr algn="just"/>
            <a:r>
              <a:rPr lang="ru-RU" dirty="0">
                <a:ea typeface="Tahoma" panose="020B0604030504040204" pitchFamily="34" charset="0"/>
                <a:cs typeface="Tahoma" panose="020B0604030504040204" pitchFamily="34" charset="0"/>
              </a:rPr>
              <a:t>Почему императрица, проповедовавшая идеи Просвещения, способствовала усилению крепостного права? В мировоззрении дворянина XVIII в. крестьяне не были людьми, способными о себе позаботиться, их воспринимали как детей. Поэтому и свобода им была не нужна. Екатерина II призывала помещиков заботиться о крепостных, не допускать жестокости по отношению к ним и считала, что этого достаточно. При императрице крепостное право распространялось и на новые территории: в 1783 г. оно было введено на Украине. </a:t>
            </a:r>
          </a:p>
        </p:txBody>
      </p:sp>
    </p:spTree>
    <p:extLst>
      <p:ext uri="{BB962C8B-B14F-4D97-AF65-F5344CB8AC3E}">
        <p14:creationId xmlns:p14="http://schemas.microsoft.com/office/powerpoint/2010/main" val="3883752831"/>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48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Появление «среднего состояния»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94845" y="1118156"/>
            <a:ext cx="6516348" cy="4893647"/>
          </a:xfrm>
          <a:prstGeom prst="rect">
            <a:avLst/>
          </a:prstGeom>
        </p:spPr>
        <p:txBody>
          <a:bodyPr wrap="square">
            <a:spAutoFit/>
          </a:bodyPr>
          <a:lstStyle/>
          <a:p>
            <a:pPr algn="just"/>
            <a:r>
              <a:rPr lang="ru-RU" sz="1200" dirty="0">
                <a:ea typeface="Tahoma" panose="020B0604030504040204" pitchFamily="34" charset="0"/>
                <a:cs typeface="Tahoma" panose="020B0604030504040204" pitchFamily="34" charset="0"/>
              </a:rPr>
              <a:t>В 1785 г. также была опубликована Жалованная грамота городам. Она закрепляла право собственности на имущество для жителей городов и подтверждала их право на занятия предпринимательством и торговлей. Жители городов были поделены на два сословия — купечество и мещанство, а также на шесть разрядов: </a:t>
            </a:r>
          </a:p>
          <a:p>
            <a:pPr algn="just"/>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именитые граждане — учёные, художники, банкиры, судовладельцы, чиновники на выборных должностях; </a:t>
            </a:r>
          </a:p>
          <a:p>
            <a:pPr marL="171450" indent="-171450" algn="just">
              <a:buFont typeface="Arial" panose="020B0604020202020204" pitchFamily="34" charset="0"/>
              <a:buChar char="•"/>
            </a:pPr>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обыватели — владельцы недвижимости (дворяне);</a:t>
            </a:r>
          </a:p>
          <a:p>
            <a:pPr marL="171450" indent="-171450" algn="just">
              <a:buFont typeface="Arial" panose="020B0604020202020204" pitchFamily="34" charset="0"/>
              <a:buChar char="•"/>
            </a:pPr>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цеховые ремесленники; </a:t>
            </a:r>
          </a:p>
          <a:p>
            <a:pPr marL="171450" indent="-171450" algn="just">
              <a:buFont typeface="Arial" panose="020B0604020202020204" pitchFamily="34" charset="0"/>
              <a:buChar char="•"/>
            </a:pPr>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купцы трёх гильдий; </a:t>
            </a:r>
          </a:p>
          <a:p>
            <a:pPr marL="171450" indent="-171450" algn="just">
              <a:buFont typeface="Arial" panose="020B0604020202020204" pitchFamily="34" charset="0"/>
              <a:buChar char="•"/>
            </a:pPr>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посадские люди — ремесленники и прочие; </a:t>
            </a:r>
          </a:p>
          <a:p>
            <a:pPr marL="171450" indent="-171450" algn="just">
              <a:buFont typeface="Arial" panose="020B0604020202020204" pitchFamily="34" charset="0"/>
              <a:buChar char="•"/>
            </a:pPr>
            <a:endParaRPr lang="ru-RU" sz="1200" dirty="0">
              <a:ea typeface="Tahoma" panose="020B0604030504040204" pitchFamily="34" charset="0"/>
              <a:cs typeface="Tahoma" panose="020B0604030504040204" pitchFamily="34" charset="0"/>
            </a:endParaRPr>
          </a:p>
          <a:p>
            <a:pPr marL="171450" indent="-171450" algn="just">
              <a:buFont typeface="Arial" panose="020B0604020202020204" pitchFamily="34" charset="0"/>
              <a:buChar char="•"/>
            </a:pPr>
            <a:r>
              <a:rPr lang="ru-RU" sz="1200" dirty="0">
                <a:ea typeface="Tahoma" panose="020B0604030504040204" pitchFamily="34" charset="0"/>
                <a:cs typeface="Tahoma" panose="020B0604030504040204" pitchFamily="34" charset="0"/>
              </a:rPr>
              <a:t>иностранцы и иногородние. </a:t>
            </a:r>
          </a:p>
          <a:p>
            <a:pPr algn="just"/>
            <a:endParaRPr lang="ru-RU" sz="1200" dirty="0">
              <a:ea typeface="Tahoma" panose="020B0604030504040204" pitchFamily="34" charset="0"/>
              <a:cs typeface="Tahoma" panose="020B0604030504040204" pitchFamily="34" charset="0"/>
            </a:endParaRPr>
          </a:p>
          <a:p>
            <a:pPr algn="just"/>
            <a:r>
              <a:rPr lang="ru-RU" sz="1200" dirty="0">
                <a:ea typeface="Tahoma" panose="020B0604030504040204" pitchFamily="34" charset="0"/>
                <a:cs typeface="Tahoma" panose="020B0604030504040204" pitchFamily="34" charset="0"/>
              </a:rPr>
              <a:t>Вводились элементы самоуправления: </a:t>
            </a:r>
            <a:r>
              <a:rPr lang="ru-RU" sz="1200" dirty="0" err="1">
                <a:ea typeface="Tahoma" panose="020B0604030504040204" pitchFamily="34" charset="0"/>
                <a:cs typeface="Tahoma" panose="020B0604030504040204" pitchFamily="34" charset="0"/>
              </a:rPr>
              <a:t>шестигласная</a:t>
            </a:r>
            <a:r>
              <a:rPr lang="ru-RU" sz="1200" dirty="0">
                <a:ea typeface="Tahoma" panose="020B0604030504040204" pitchFamily="34" charset="0"/>
                <a:cs typeface="Tahoma" panose="020B0604030504040204" pitchFamily="34" charset="0"/>
              </a:rPr>
              <a:t> городская дума, во главе которой находился городской голова. Деятельность думы контролировал городничий и губернатор, а полномочия её были невелики: благоустройство, торговля, организация мероприятий. Члены городской думы избирались местным населением. Право голоса было у мужчин в возрасте от 25 лет с годовым доходом не менее 50 рублей. Все горожане, кроме купцов, обязаны были платить подушную подать.</a:t>
            </a:r>
          </a:p>
        </p:txBody>
      </p:sp>
      <p:sp>
        <p:nvSpPr>
          <p:cNvPr id="5" name="Прямоугольник 4"/>
          <p:cNvSpPr/>
          <p:nvPr/>
        </p:nvSpPr>
        <p:spPr>
          <a:xfrm>
            <a:off x="6912529" y="4909521"/>
            <a:ext cx="4762500" cy="523220"/>
          </a:xfrm>
          <a:prstGeom prst="rect">
            <a:avLst/>
          </a:prstGeom>
        </p:spPr>
        <p:txBody>
          <a:bodyPr wrap="square">
            <a:spAutoFit/>
          </a:bodyPr>
          <a:lstStyle/>
          <a:p>
            <a:pPr algn="ctr"/>
            <a:r>
              <a:rPr lang="ru-RU" sz="1400" dirty="0"/>
              <a:t>Рисунок </a:t>
            </a:r>
            <a:r>
              <a:rPr lang="ru-RU" sz="1400" dirty="0" smtClean="0"/>
              <a:t>22 </a:t>
            </a:r>
            <a:r>
              <a:rPr lang="ru-RU" sz="1400" dirty="0"/>
              <a:t>–  «Уличное движение на Воскресенском мосту в XVIII в.» А. М. Васнецов</a:t>
            </a:r>
          </a:p>
        </p:txBody>
      </p:sp>
      <p:pic>
        <p:nvPicPr>
          <p:cNvPr id="9218" name="Picture 2" descr="https://u.foxford.ngcdn.ru/uploads/tinymce_file/file/117283/19a1f5ebae287e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9" y="1375745"/>
            <a:ext cx="4762500" cy="353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35477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4</a:t>
            </a:r>
          </a:p>
        </p:txBody>
      </p:sp>
      <p:sp>
        <p:nvSpPr>
          <p:cNvPr id="2" name="Прямоугольник 1">
            <a:extLst>
              <a:ext uri="{FF2B5EF4-FFF2-40B4-BE49-F238E27FC236}">
                <a16:creationId xmlns:a16="http://schemas.microsoft.com/office/drawing/2014/main" xmlns="" id="{19232D62-BE5A-97DA-93C1-8D79BA0361C3}"/>
              </a:ext>
            </a:extLst>
          </p:cNvPr>
          <p:cNvSpPr/>
          <p:nvPr/>
        </p:nvSpPr>
        <p:spPr>
          <a:xfrm>
            <a:off x="858473" y="1031805"/>
            <a:ext cx="10609277" cy="5139869"/>
          </a:xfrm>
          <a:prstGeom prst="rect">
            <a:avLst/>
          </a:prstGeom>
        </p:spPr>
        <p:txBody>
          <a:bodyPr wrap="square">
            <a:spAutoFit/>
          </a:bodyPr>
          <a:lstStyle/>
          <a:p>
            <a:pPr algn="just">
              <a:lnSpc>
                <a:spcPct val="150000"/>
              </a:lnSpc>
              <a:spcAft>
                <a:spcPts val="600"/>
              </a:spcAft>
              <a:defRPr/>
            </a:pPr>
            <a:r>
              <a:rPr lang="ru-RU" sz="1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Цель: </a:t>
            </a:r>
            <a:r>
              <a:rPr lang="ru-RU" sz="1600" b="1" dirty="0">
                <a:latin typeface="Times New Roman" panose="02020603050405020304" pitchFamily="18" charset="0"/>
                <a:ea typeface="Tahoma" panose="020B0604030504040204" pitchFamily="34" charset="0"/>
                <a:cs typeface="Times New Roman" panose="02020603050405020304" pitchFamily="18" charset="0"/>
              </a:rPr>
              <a:t>Изучить </a:t>
            </a:r>
            <a:r>
              <a:rPr lang="ru-RU" sz="1600" b="1" dirty="0" smtClean="0">
                <a:latin typeface="Times New Roman" panose="02020603050405020304" pitchFamily="18" charset="0"/>
                <a:ea typeface="Tahoma" panose="020B0604030504040204" pitchFamily="34" charset="0"/>
                <a:cs typeface="Times New Roman" panose="02020603050405020304" pitchFamily="18" charset="0"/>
              </a:rPr>
              <a:t>Россию </a:t>
            </a:r>
            <a:r>
              <a:rPr lang="ru-RU" sz="1600" b="1" dirty="0">
                <a:latin typeface="Times New Roman" panose="02020603050405020304" pitchFamily="18" charset="0"/>
                <a:ea typeface="Tahoma" panose="020B0604030504040204" pitchFamily="34" charset="0"/>
                <a:cs typeface="Times New Roman" panose="02020603050405020304" pitchFamily="18" charset="0"/>
              </a:rPr>
              <a:t>в </a:t>
            </a:r>
            <a:r>
              <a:rPr lang="en-US" sz="1600" b="1" dirty="0">
                <a:latin typeface="Times New Roman" panose="02020603050405020304" pitchFamily="18" charset="0"/>
                <a:ea typeface="Tahoma" panose="020B0604030504040204" pitchFamily="34" charset="0"/>
                <a:cs typeface="Times New Roman" panose="02020603050405020304" pitchFamily="18" charset="0"/>
              </a:rPr>
              <a:t>XVIII </a:t>
            </a:r>
            <a:r>
              <a:rPr lang="ru-RU" sz="1600" b="1" dirty="0" smtClean="0">
                <a:latin typeface="Times New Roman" panose="02020603050405020304" pitchFamily="18" charset="0"/>
                <a:ea typeface="Tahoma" panose="020B0604030504040204" pitchFamily="34" charset="0"/>
                <a:cs typeface="Times New Roman" panose="02020603050405020304" pitchFamily="18" charset="0"/>
              </a:rPr>
              <a:t>веке </a:t>
            </a:r>
          </a:p>
          <a:p>
            <a:pPr algn="just">
              <a:lnSpc>
                <a:spcPct val="150000"/>
              </a:lnSpc>
              <a:spcAft>
                <a:spcPts val="600"/>
              </a:spcAft>
              <a:defRPr/>
            </a:pPr>
            <a:r>
              <a:rPr lang="ru-RU" sz="1600" b="1" dirty="0" smtClean="0">
                <a:latin typeface="Tahoma" panose="020B0604030504040204" pitchFamily="34" charset="0"/>
                <a:ea typeface="Tahoma" panose="020B0604030504040204" pitchFamily="34" charset="0"/>
                <a:cs typeface="Tahoma" panose="020B0604030504040204" pitchFamily="34" charset="0"/>
              </a:rPr>
              <a:t/>
            </a:r>
            <a:br>
              <a:rPr lang="ru-RU" sz="1600" b="1" dirty="0" smtClean="0">
                <a:latin typeface="Tahoma" panose="020B0604030504040204" pitchFamily="34" charset="0"/>
                <a:ea typeface="Tahoma" panose="020B0604030504040204" pitchFamily="34" charset="0"/>
                <a:cs typeface="Tahoma" panose="020B0604030504040204" pitchFamily="34" charset="0"/>
              </a:rPr>
            </a:br>
            <a:r>
              <a:rPr lang="ru-RU" sz="1600" b="1" dirty="0" smtClean="0">
                <a:latin typeface="Tahoma" panose="020B0604030504040204" pitchFamily="34" charset="0"/>
                <a:ea typeface="Tahoma" panose="020B0604030504040204" pitchFamily="34" charset="0"/>
                <a:cs typeface="Tahoma" panose="020B0604030504040204" pitchFamily="34" charset="0"/>
              </a:rPr>
              <a:t>Задачи:</a:t>
            </a:r>
          </a:p>
          <a:p>
            <a:pPr marL="342900" indent="-342900">
              <a:lnSpc>
                <a:spcPct val="150000"/>
              </a:lnSpc>
              <a:spcAft>
                <a:spcPts val="600"/>
              </a:spcAft>
              <a:buAutoNum type="arabicPeriod"/>
              <a:defRPr/>
            </a:pPr>
            <a:r>
              <a:rPr lang="ru-RU" sz="1600" b="1" dirty="0" smtClean="0">
                <a:latin typeface="Tahoma" panose="020B0604030504040204" pitchFamily="34" charset="0"/>
                <a:ea typeface="Tahoma" panose="020B0604030504040204" pitchFamily="34" charset="0"/>
                <a:cs typeface="Tahoma" panose="020B0604030504040204" pitchFamily="34" charset="0"/>
              </a:rPr>
              <a:t>Описать  </a:t>
            </a:r>
            <a:r>
              <a:rPr lang="ru-RU" sz="1600" b="1" dirty="0">
                <a:latin typeface="Tahoma" panose="020B0604030504040204" pitchFamily="34" charset="0"/>
                <a:ea typeface="Tahoma" panose="020B0604030504040204" pitchFamily="34" charset="0"/>
                <a:cs typeface="Tahoma" panose="020B0604030504040204" pitchFamily="34" charset="0"/>
              </a:rPr>
              <a:t>“Просвещённый абсолютизм” в Европе</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Изучить </a:t>
            </a:r>
            <a:r>
              <a:rPr lang="ru-RU" sz="1600" b="1" dirty="0" smtClean="0">
                <a:latin typeface="Tahoma" panose="020B0604030504040204" pitchFamily="34" charset="0"/>
                <a:ea typeface="Tahoma" panose="020B0604030504040204" pitchFamily="34" charset="0"/>
                <a:cs typeface="Tahoma" panose="020B0604030504040204" pitchFamily="34" charset="0"/>
              </a:rPr>
              <a:t>внутреннюю политику </a:t>
            </a:r>
            <a:r>
              <a:rPr lang="ru-RU" sz="1600" b="1" dirty="0">
                <a:latin typeface="Tahoma" panose="020B0604030504040204" pitchFamily="34" charset="0"/>
                <a:ea typeface="Tahoma" panose="020B0604030504040204" pitchFamily="34" charset="0"/>
                <a:cs typeface="Tahoma" panose="020B0604030504040204" pitchFamily="34" charset="0"/>
              </a:rPr>
              <a:t>Екатерины </a:t>
            </a:r>
            <a:r>
              <a:rPr lang="en-US" sz="1600" b="1" dirty="0">
                <a:latin typeface="Tahoma" panose="020B0604030504040204" pitchFamily="34" charset="0"/>
                <a:ea typeface="Tahoma" panose="020B0604030504040204" pitchFamily="34" charset="0"/>
                <a:cs typeface="Tahoma" panose="020B0604030504040204" pitchFamily="34" charset="0"/>
              </a:rPr>
              <a:t>II</a:t>
            </a:r>
            <a:endParaRPr lang="ru-RU" sz="16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Рассмотреть “Непросвещённый абсолютизм” Павла </a:t>
            </a:r>
            <a:r>
              <a:rPr lang="en-US" sz="1600" b="1" dirty="0">
                <a:latin typeface="Tahoma" panose="020B0604030504040204" pitchFamily="34" charset="0"/>
                <a:ea typeface="Tahoma" panose="020B0604030504040204" pitchFamily="34" charset="0"/>
                <a:cs typeface="Tahoma" panose="020B0604030504040204" pitchFamily="34" charset="0"/>
              </a:rPr>
              <a:t>I</a:t>
            </a:r>
            <a:endParaRPr lang="ru-RU" sz="16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Узнать о </a:t>
            </a:r>
            <a:r>
              <a:rPr lang="ru-RU" sz="1600" b="1" dirty="0" smtClean="0">
                <a:latin typeface="Tahoma" panose="020B0604030504040204" pitchFamily="34" charset="0"/>
                <a:ea typeface="Tahoma" panose="020B0604030504040204" pitchFamily="34" charset="0"/>
                <a:cs typeface="Tahoma" panose="020B0604030504040204" pitchFamily="34" charset="0"/>
              </a:rPr>
              <a:t>социально-экономическом развитии </a:t>
            </a:r>
            <a:r>
              <a:rPr lang="ru-RU" sz="1600" b="1" dirty="0">
                <a:latin typeface="Tahoma" panose="020B0604030504040204" pitchFamily="34" charset="0"/>
                <a:ea typeface="Tahoma" panose="020B0604030504040204" pitchFamily="34" charset="0"/>
                <a:cs typeface="Tahoma" panose="020B0604030504040204" pitchFamily="34" charset="0"/>
              </a:rPr>
              <a:t>России в XVIII </a:t>
            </a:r>
            <a:r>
              <a:rPr lang="ru-RU" sz="1600" b="1" dirty="0" smtClean="0">
                <a:latin typeface="Tahoma" panose="020B0604030504040204" pitchFamily="34" charset="0"/>
                <a:ea typeface="Tahoma" panose="020B0604030504040204" pitchFamily="34" charset="0"/>
                <a:cs typeface="Tahoma" panose="020B0604030504040204" pitchFamily="34" charset="0"/>
              </a:rPr>
              <a:t>в.</a:t>
            </a: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Описать </a:t>
            </a:r>
            <a:r>
              <a:rPr lang="ru-RU" sz="1600" b="1" dirty="0" smtClean="0">
                <a:latin typeface="Tahoma" panose="020B0604030504040204" pitchFamily="34" charset="0"/>
                <a:ea typeface="Tahoma" panose="020B0604030504040204" pitchFamily="34" charset="0"/>
                <a:cs typeface="Tahoma" panose="020B0604030504040204" pitchFamily="34" charset="0"/>
              </a:rPr>
              <a:t>русское </a:t>
            </a:r>
            <a:r>
              <a:rPr lang="ru-RU" sz="1600" b="1" dirty="0">
                <a:latin typeface="Tahoma" panose="020B0604030504040204" pitchFamily="34" charset="0"/>
                <a:ea typeface="Tahoma" panose="020B0604030504040204" pitchFamily="34" charset="0"/>
                <a:cs typeface="Tahoma" panose="020B0604030504040204" pitchFamily="34" charset="0"/>
              </a:rPr>
              <a:t>крестьянство в XVIII в. “Апогей крепостничества”. Восстание Е. </a:t>
            </a:r>
            <a:r>
              <a:rPr lang="ru-RU" sz="1600" b="1" dirty="0" smtClean="0">
                <a:latin typeface="Tahoma" panose="020B0604030504040204" pitchFamily="34" charset="0"/>
                <a:ea typeface="Tahoma" panose="020B0604030504040204" pitchFamily="34" charset="0"/>
                <a:cs typeface="Tahoma" panose="020B0604030504040204" pitchFamily="34" charset="0"/>
              </a:rPr>
              <a:t>Пугачёва</a:t>
            </a:r>
          </a:p>
          <a:p>
            <a:pPr marL="342900" indent="-342900">
              <a:lnSpc>
                <a:spcPct val="150000"/>
              </a:lnSpc>
              <a:spcAft>
                <a:spcPts val="600"/>
              </a:spcAft>
              <a:buAutoNum type="arabicPeriod"/>
              <a:defRPr/>
            </a:pPr>
            <a:r>
              <a:rPr lang="ru-RU" sz="1600" b="1" dirty="0" smtClean="0">
                <a:latin typeface="Tahoma" panose="020B0604030504040204" pitchFamily="34" charset="0"/>
                <a:ea typeface="Tahoma" panose="020B0604030504040204" pitchFamily="34" charset="0"/>
                <a:cs typeface="Tahoma" panose="020B0604030504040204" pitchFamily="34" charset="0"/>
              </a:rPr>
              <a:t>Рассмотреть “Золотой </a:t>
            </a:r>
            <a:r>
              <a:rPr lang="ru-RU" sz="1600" b="1" dirty="0">
                <a:latin typeface="Tahoma" panose="020B0604030504040204" pitchFamily="34" charset="0"/>
                <a:ea typeface="Tahoma" panose="020B0604030504040204" pitchFamily="34" charset="0"/>
                <a:cs typeface="Tahoma" panose="020B0604030504040204" pitchFamily="34" charset="0"/>
              </a:rPr>
              <a:t>век русского </a:t>
            </a:r>
            <a:r>
              <a:rPr lang="ru-RU" sz="1600" b="1" dirty="0" smtClean="0">
                <a:latin typeface="Tahoma" panose="020B0604030504040204" pitchFamily="34" charset="0"/>
                <a:ea typeface="Tahoma" panose="020B0604030504040204" pitchFamily="34" charset="0"/>
                <a:cs typeface="Tahoma" panose="020B0604030504040204" pitchFamily="34" charset="0"/>
              </a:rPr>
              <a:t>дворянства”, изменение </a:t>
            </a:r>
            <a:r>
              <a:rPr lang="ru-RU" sz="1600" b="1" dirty="0">
                <a:latin typeface="Tahoma" panose="020B0604030504040204" pitchFamily="34" charset="0"/>
                <a:ea typeface="Tahoma" panose="020B0604030504040204" pitchFamily="34" charset="0"/>
                <a:cs typeface="Tahoma" panose="020B0604030504040204" pitchFamily="34" charset="0"/>
              </a:rPr>
              <a:t>положения служилого сословия в XVIII в. и его </a:t>
            </a:r>
            <a:r>
              <a:rPr lang="ru-RU" sz="1600" b="1" dirty="0" smtClean="0">
                <a:latin typeface="Tahoma" panose="020B0604030504040204" pitchFamily="34" charset="0"/>
                <a:ea typeface="Tahoma" panose="020B0604030504040204" pitchFamily="34" charset="0"/>
                <a:cs typeface="Tahoma" panose="020B0604030504040204" pitchFamily="34" charset="0"/>
              </a:rPr>
              <a:t>самосознания</a:t>
            </a:r>
            <a:endParaRPr lang="ru-RU" sz="1600" b="1"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spcAft>
                <a:spcPts val="600"/>
              </a:spcAft>
              <a:buAutoNum type="arabicPeriod"/>
              <a:defRPr/>
            </a:pPr>
            <a:r>
              <a:rPr lang="ru-RU" sz="1600" b="1" dirty="0">
                <a:latin typeface="Tahoma" panose="020B0604030504040204" pitchFamily="34" charset="0"/>
                <a:ea typeface="Tahoma" panose="020B0604030504040204" pitchFamily="34" charset="0"/>
                <a:cs typeface="Tahoma" panose="020B0604030504040204" pitchFamily="34" charset="0"/>
              </a:rPr>
              <a:t>Изучить о</a:t>
            </a:r>
            <a:r>
              <a:rPr lang="ru-RU" sz="1600" b="1" dirty="0" smtClean="0">
                <a:latin typeface="Tahoma" panose="020B0604030504040204" pitchFamily="34" charset="0"/>
                <a:ea typeface="Tahoma" panose="020B0604030504040204" pitchFamily="34" charset="0"/>
                <a:cs typeface="Tahoma" panose="020B0604030504040204" pitchFamily="34" charset="0"/>
              </a:rPr>
              <a:t>сновные </a:t>
            </a:r>
            <a:r>
              <a:rPr lang="ru-RU" sz="1600" b="1" dirty="0">
                <a:latin typeface="Tahoma" panose="020B0604030504040204" pitchFamily="34" charset="0"/>
                <a:ea typeface="Tahoma" panose="020B0604030504040204" pitchFamily="34" charset="0"/>
                <a:cs typeface="Tahoma" panose="020B0604030504040204" pitchFamily="34" charset="0"/>
              </a:rPr>
              <a:t>цели, направления и результаты внешней политики России в XVIII в</a:t>
            </a:r>
            <a:br>
              <a:rPr lang="ru-RU" sz="1600" b="1" dirty="0">
                <a:latin typeface="Tahoma" panose="020B0604030504040204" pitchFamily="34" charset="0"/>
                <a:ea typeface="Tahoma" panose="020B0604030504040204" pitchFamily="34" charset="0"/>
                <a:cs typeface="Tahoma" panose="020B0604030504040204" pitchFamily="34" charset="0"/>
              </a:rPr>
            </a:br>
            <a:endParaRPr lang="ru-RU" sz="1600" b="1"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xmlns="" id="{585D3F43-9D68-F2F5-EDE9-A4A07B28CE56}"/>
              </a:ext>
            </a:extLst>
          </p:cNvPr>
          <p:cNvSpPr txBox="1"/>
          <p:nvPr/>
        </p:nvSpPr>
        <p:spPr>
          <a:xfrm>
            <a:off x="2857500" y="-171745"/>
            <a:ext cx="6096000" cy="927690"/>
          </a:xfrm>
          <a:prstGeom prst="rect">
            <a:avLst/>
          </a:prstGeom>
          <a:noFill/>
        </p:spPr>
        <p:txBody>
          <a:bodyPr wrap="square">
            <a:spAutoFit/>
          </a:bodyPr>
          <a:lstStyle/>
          <a:p>
            <a:pPr marL="0" marR="0" lvl="0" indent="0" algn="ctr" defTabSz="457200" rtl="0" eaLnBrk="1" fontAlgn="auto" latinLnBrk="0" hangingPunct="1">
              <a:lnSpc>
                <a:spcPts val="7679"/>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Цель</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и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задачи</a:t>
            </a:r>
            <a:r>
              <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36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работы</a:t>
            </a:r>
            <a:endParaRPr kumimoji="0" 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13212298"/>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49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Появление «среднего состояния» </a:t>
            </a:r>
            <a:endParaRPr lang="en-US"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44660" y="1118156"/>
            <a:ext cx="11630369" cy="523220"/>
          </a:xfrm>
          <a:prstGeom prst="rect">
            <a:avLst/>
          </a:prstGeom>
        </p:spPr>
        <p:txBody>
          <a:bodyPr wrap="square">
            <a:spAutoFit/>
          </a:bodyPr>
          <a:lstStyle/>
          <a:p>
            <a:pPr algn="just"/>
            <a:r>
              <a:rPr lang="ru-RU" sz="1400" dirty="0">
                <a:ea typeface="Tahoma" panose="020B0604030504040204" pitchFamily="34" charset="0"/>
                <a:cs typeface="Tahoma" panose="020B0604030504040204" pitchFamily="34" charset="0"/>
              </a:rPr>
              <a:t>Городские реформы Екатерины II были направлены на создание буржуазии — класса общества, являющегося собственником орудий и средств производства и живущего доходом, получаемого за счёт использования наёмного труда.</a:t>
            </a:r>
          </a:p>
        </p:txBody>
      </p:sp>
      <p:pic>
        <p:nvPicPr>
          <p:cNvPr id="11266" name="Picture 2" descr="https://u.foxford.ngcdn.ru/uploads/tinymce_file/file/117764/2d7d6a4e3b10bb8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938" y="1069904"/>
            <a:ext cx="8313811" cy="578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40451"/>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50</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первой половины 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44660" y="1118156"/>
            <a:ext cx="11630369" cy="4893647"/>
          </a:xfrm>
          <a:prstGeom prst="rect">
            <a:avLst/>
          </a:prstGeom>
        </p:spPr>
        <p:txBody>
          <a:bodyPr wrap="square">
            <a:spAutoFit/>
          </a:bodyPr>
          <a:lstStyle/>
          <a:p>
            <a:pPr algn="just"/>
            <a:r>
              <a:rPr lang="ru-RU" sz="2400" dirty="0">
                <a:ea typeface="Tahoma" panose="020B0604030504040204" pitchFamily="34" charset="0"/>
                <a:cs typeface="Tahoma" panose="020B0604030504040204" pitchFamily="34" charset="0"/>
              </a:rPr>
              <a:t>Основные цели и направления внешней политики 18 века взяли своё начало с правления Петра I. Он стремился превратить Россию в великую европейскую державу, которая была бы первоклассной в военной сфере, обладая выходами к Черному и Балтийскому морям.</a:t>
            </a:r>
          </a:p>
          <a:p>
            <a:pPr algn="just"/>
            <a:r>
              <a:rPr lang="ru-RU" sz="2400" dirty="0">
                <a:ea typeface="Tahoma" panose="020B0604030504040204" pitchFamily="34" charset="0"/>
                <a:cs typeface="Tahoma" panose="020B0604030504040204" pitchFamily="34" charset="0"/>
              </a:rPr>
              <a:t>Попытки закрепиться на Черноморском побережье оказались в итоге безуспешными – в 1696 году овладев крепостью Азов, которая превратилась в плацдарм для дальнейшего продвижения, Петр вынужден был уступить как Азов, так и Таганрог. Кроме того, пришлось сжечь азовский флот. Но после победы в Северной войне, Россия и Швеция подписали </a:t>
            </a:r>
            <a:r>
              <a:rPr lang="ru-RU" sz="2400" dirty="0" err="1">
                <a:ea typeface="Tahoma" panose="020B0604030504040204" pitchFamily="34" charset="0"/>
                <a:cs typeface="Tahoma" panose="020B0604030504040204" pitchFamily="34" charset="0"/>
              </a:rPr>
              <a:t>Ништадтский</a:t>
            </a:r>
            <a:r>
              <a:rPr lang="ru-RU" sz="2400" dirty="0">
                <a:ea typeface="Tahoma" panose="020B0604030504040204" pitchFamily="34" charset="0"/>
                <a:cs typeface="Tahoma" panose="020B0604030504040204" pitchFamily="34" charset="0"/>
              </a:rPr>
              <a:t> мирный договор. Это привело к выполнению к одной из главных внешнеполитических задач России – прямой выход к Балтийскому морю и становление страны одним из ключевых участников европейской политики.</a:t>
            </a:r>
          </a:p>
        </p:txBody>
      </p:sp>
    </p:spTree>
    <p:extLst>
      <p:ext uri="{BB962C8B-B14F-4D97-AF65-F5344CB8AC3E}">
        <p14:creationId xmlns:p14="http://schemas.microsoft.com/office/powerpoint/2010/main" val="2589031453"/>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51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первой половины 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30926" y="1118156"/>
            <a:ext cx="11630369" cy="4893647"/>
          </a:xfrm>
          <a:prstGeom prst="rect">
            <a:avLst/>
          </a:prstGeom>
        </p:spPr>
        <p:txBody>
          <a:bodyPr wrap="square">
            <a:spAutoFit/>
          </a:bodyPr>
          <a:lstStyle/>
          <a:p>
            <a:pPr algn="just"/>
            <a:r>
              <a:rPr lang="ru-RU" sz="2400" dirty="0">
                <a:ea typeface="Tahoma" panose="020B0604030504040204" pitchFamily="34" charset="0"/>
                <a:cs typeface="Tahoma" panose="020B0604030504040204" pitchFamily="34" charset="0"/>
              </a:rPr>
              <a:t> Также Россия участвовала в Каспийском походе (1722), в войне за “польское наследство” (1733-1735) и за “австрийское наследство” (1740-1748), в Семилетней войне (1756-1761). Она смогла одержать ряд блестящих побед при </a:t>
            </a:r>
            <a:r>
              <a:rPr lang="ru-RU" sz="2400" dirty="0" err="1">
                <a:ea typeface="Tahoma" panose="020B0604030504040204" pitchFamily="34" charset="0"/>
                <a:cs typeface="Tahoma" panose="020B0604030504040204" pitchFamily="34" charset="0"/>
              </a:rPr>
              <a:t>Грос-Егерсдорфе</a:t>
            </a:r>
            <a:r>
              <a:rPr lang="ru-RU" sz="2400" dirty="0">
                <a:ea typeface="Tahoma" panose="020B0604030504040204" pitchFamily="34" charset="0"/>
                <a:cs typeface="Tahoma" panose="020B0604030504040204" pitchFamily="34" charset="0"/>
              </a:rPr>
              <a:t> (1757), Кенигсберг (1758) и </a:t>
            </a:r>
            <a:r>
              <a:rPr lang="ru-RU" sz="2400" dirty="0" err="1">
                <a:ea typeface="Tahoma" panose="020B0604030504040204" pitchFamily="34" charset="0"/>
                <a:cs typeface="Tahoma" panose="020B0604030504040204" pitchFamily="34" charset="0"/>
              </a:rPr>
              <a:t>Кунерсдорфе</a:t>
            </a:r>
            <a:r>
              <a:rPr lang="ru-RU" sz="2400" dirty="0">
                <a:ea typeface="Tahoma" panose="020B0604030504040204" pitchFamily="34" charset="0"/>
                <a:cs typeface="Tahoma" panose="020B0604030504040204" pitchFamily="34" charset="0"/>
              </a:rPr>
              <a:t> (1759). Однако в 1761 г. Россия неожиданно вышла из войны, так как новый император Петр III попытался переориентировать внешнюю политику на союз с Пруссией</a:t>
            </a:r>
          </a:p>
          <a:p>
            <a:pPr algn="just"/>
            <a:r>
              <a:rPr lang="ru-RU" sz="2400" dirty="0">
                <a:ea typeface="Tahoma" panose="020B0604030504040204" pitchFamily="34" charset="0"/>
                <a:cs typeface="Tahoma" panose="020B0604030504040204" pitchFamily="34" charset="0"/>
              </a:rPr>
              <a:t> Кроме того, сам Петр I в целях укрепить политическое положение страны и узнать о расстановке сил в мире отправился в долгосрочное путешествие по Европе, где завязывались нужные для страны знакомства, налаживались полезные связи с западными государствами. Император осваивал для себя новые навыки и достижения иностранцев кораблестроении и военном деле, изучал стиль жизни Европы в целом.</a:t>
            </a:r>
          </a:p>
        </p:txBody>
      </p:sp>
    </p:spTree>
    <p:extLst>
      <p:ext uri="{BB962C8B-B14F-4D97-AF65-F5344CB8AC3E}">
        <p14:creationId xmlns:p14="http://schemas.microsoft.com/office/powerpoint/2010/main" val="1893443427"/>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52</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первой половины XVIII века</a:t>
            </a:r>
          </a:p>
        </p:txBody>
      </p:sp>
      <p:pic>
        <p:nvPicPr>
          <p:cNvPr id="5" name="Picture 3"/>
          <p:cNvPicPr>
            <a:picLocks noChangeAspect="1"/>
          </p:cNvPicPr>
          <p:nvPr/>
        </p:nvPicPr>
        <p:blipFill>
          <a:blip r:embed="rId2"/>
          <a:srcRect/>
          <a:stretch>
            <a:fillRect/>
          </a:stretch>
        </p:blipFill>
        <p:spPr>
          <a:xfrm>
            <a:off x="283634" y="1118156"/>
            <a:ext cx="5360489" cy="3461983"/>
          </a:xfrm>
          <a:prstGeom prst="rect">
            <a:avLst/>
          </a:prstGeom>
        </p:spPr>
      </p:pic>
      <p:pic>
        <p:nvPicPr>
          <p:cNvPr id="7" name="Picture 4"/>
          <p:cNvPicPr>
            <a:picLocks noChangeAspect="1"/>
          </p:cNvPicPr>
          <p:nvPr/>
        </p:nvPicPr>
        <p:blipFill>
          <a:blip r:embed="rId3"/>
          <a:srcRect/>
          <a:stretch>
            <a:fillRect/>
          </a:stretch>
        </p:blipFill>
        <p:spPr>
          <a:xfrm>
            <a:off x="6447367" y="1142673"/>
            <a:ext cx="5360489" cy="3437466"/>
          </a:xfrm>
          <a:prstGeom prst="rect">
            <a:avLst/>
          </a:prstGeom>
        </p:spPr>
      </p:pic>
      <p:sp>
        <p:nvSpPr>
          <p:cNvPr id="8" name="Прямоугольник 7"/>
          <p:cNvSpPr/>
          <p:nvPr/>
        </p:nvSpPr>
        <p:spPr>
          <a:xfrm>
            <a:off x="6447366" y="4580139"/>
            <a:ext cx="5360489" cy="307777"/>
          </a:xfrm>
          <a:prstGeom prst="rect">
            <a:avLst/>
          </a:prstGeom>
        </p:spPr>
        <p:txBody>
          <a:bodyPr wrap="square">
            <a:spAutoFit/>
          </a:bodyPr>
          <a:lstStyle/>
          <a:p>
            <a:pPr algn="ctr"/>
            <a:r>
              <a:rPr lang="ru-RU" sz="1400" dirty="0"/>
              <a:t>Рисунок </a:t>
            </a:r>
            <a:r>
              <a:rPr lang="ru-RU" sz="1400" dirty="0" smtClean="0"/>
              <a:t>2</a:t>
            </a:r>
            <a:r>
              <a:rPr lang="en-US" sz="1400" dirty="0" smtClean="0"/>
              <a:t>4</a:t>
            </a:r>
            <a:r>
              <a:rPr lang="ru-RU" sz="1400" dirty="0" smtClean="0"/>
              <a:t> </a:t>
            </a:r>
            <a:r>
              <a:rPr lang="ru-RU" sz="1400" dirty="0"/>
              <a:t>–  </a:t>
            </a:r>
            <a:r>
              <a:rPr lang="ru-RU" sz="1400" dirty="0" smtClean="0"/>
              <a:t>Пётр </a:t>
            </a:r>
            <a:r>
              <a:rPr lang="en-US" sz="1400" dirty="0" smtClean="0"/>
              <a:t>III</a:t>
            </a:r>
            <a:endParaRPr lang="ru-RU" sz="1400" dirty="0"/>
          </a:p>
        </p:txBody>
      </p:sp>
      <p:sp>
        <p:nvSpPr>
          <p:cNvPr id="9" name="Прямоугольник 8"/>
          <p:cNvSpPr/>
          <p:nvPr/>
        </p:nvSpPr>
        <p:spPr>
          <a:xfrm>
            <a:off x="283634" y="4580139"/>
            <a:ext cx="5360488" cy="307777"/>
          </a:xfrm>
          <a:prstGeom prst="rect">
            <a:avLst/>
          </a:prstGeom>
        </p:spPr>
        <p:txBody>
          <a:bodyPr wrap="square">
            <a:spAutoFit/>
          </a:bodyPr>
          <a:lstStyle/>
          <a:p>
            <a:pPr algn="ctr"/>
            <a:r>
              <a:rPr lang="ru-RU" sz="1400" dirty="0"/>
              <a:t>Рисунок </a:t>
            </a:r>
            <a:r>
              <a:rPr lang="ru-RU" sz="1400" dirty="0" smtClean="0"/>
              <a:t>23 </a:t>
            </a:r>
            <a:r>
              <a:rPr lang="ru-RU" sz="1400" dirty="0"/>
              <a:t>–  </a:t>
            </a:r>
            <a:r>
              <a:rPr lang="ru-RU" sz="1400" dirty="0" smtClean="0"/>
              <a:t>Пётр </a:t>
            </a:r>
            <a:r>
              <a:rPr lang="en-US" sz="1400" dirty="0" smtClean="0"/>
              <a:t>I</a:t>
            </a:r>
            <a:endParaRPr lang="ru-RU" sz="1400" dirty="0"/>
          </a:p>
        </p:txBody>
      </p:sp>
    </p:spTree>
    <p:extLst>
      <p:ext uri="{BB962C8B-B14F-4D97-AF65-F5344CB8AC3E}">
        <p14:creationId xmlns:p14="http://schemas.microsoft.com/office/powerpoint/2010/main" val="2919227568"/>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53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Итоги внешней политики первой половины 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30926" y="1118156"/>
            <a:ext cx="11630369" cy="6001643"/>
          </a:xfrm>
          <a:prstGeom prst="rect">
            <a:avLst/>
          </a:prstGeom>
        </p:spPr>
        <p:txBody>
          <a:bodyPr wrap="square">
            <a:spAutoFit/>
          </a:bodyPr>
          <a:lstStyle/>
          <a:p>
            <a:pPr marL="342900" indent="-342900" algn="just">
              <a:buFont typeface="Arial" panose="020B0604020202020204" pitchFamily="34" charset="0"/>
              <a:buChar char="•"/>
            </a:pPr>
            <a:r>
              <a:rPr lang="ru-RU" sz="2400" dirty="0">
                <a:ea typeface="Tahoma" panose="020B0604030504040204" pitchFamily="34" charset="0"/>
                <a:cs typeface="Tahoma" panose="020B0604030504040204" pitchFamily="34" charset="0"/>
              </a:rPr>
              <a:t>Основной задачей внешней политики России петровского времени была борьба за выход к морям, к </a:t>
            </a:r>
            <a:r>
              <a:rPr lang="ru-RU" sz="2400" dirty="0" err="1">
                <a:ea typeface="Tahoma" panose="020B0604030504040204" pitchFamily="34" charset="0"/>
                <a:cs typeface="Tahoma" panose="020B0604030504040204" pitchFamily="34" charset="0"/>
              </a:rPr>
              <a:t>заполучению</a:t>
            </a:r>
            <a:r>
              <a:rPr lang="ru-RU" sz="2400" dirty="0">
                <a:ea typeface="Tahoma" panose="020B0604030504040204" pitchFamily="34" charset="0"/>
                <a:cs typeface="Tahoma" panose="020B0604030504040204" pitchFamily="34" charset="0"/>
              </a:rPr>
              <a:t> широких торговых путей. Данная необходимость и практическая реализация являлась огромной исторической заслугой Петра Великого</a:t>
            </a:r>
            <a:r>
              <a:rPr lang="ru-RU" sz="2400" dirty="0" smtClean="0">
                <a:ea typeface="Tahoma" panose="020B0604030504040204" pitchFamily="34" charset="0"/>
                <a:cs typeface="Tahoma" panose="020B0604030504040204" pitchFamily="34" charset="0"/>
              </a:rPr>
              <a:t>.</a:t>
            </a:r>
          </a:p>
          <a:p>
            <a:pPr marL="342900" indent="-34290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342900" indent="-342900" algn="just">
              <a:buFont typeface="Arial" panose="020B0604020202020204" pitchFamily="34" charset="0"/>
              <a:buChar char="•"/>
            </a:pPr>
            <a:r>
              <a:rPr lang="ru-RU" sz="2400" dirty="0">
                <a:ea typeface="Tahoma" panose="020B0604030504040204" pitchFamily="34" charset="0"/>
                <a:cs typeface="Tahoma" panose="020B0604030504040204" pitchFamily="34" charset="0"/>
              </a:rPr>
              <a:t>Утверждение России на берегах Балтийского моря создало благоприятные предпосылки для развития экономических, культурных, политических связей с передовыми странами Западной Европы. Также большим достижением было усиление роли России в международных отношениях и закрепления за ней ранга великой державы после военного разгрома Швеции</a:t>
            </a:r>
            <a:r>
              <a:rPr lang="ru-RU" sz="2400" dirty="0" smtClean="0">
                <a:ea typeface="Tahoma" panose="020B0604030504040204" pitchFamily="34" charset="0"/>
                <a:cs typeface="Tahoma" panose="020B0604030504040204" pitchFamily="34" charset="0"/>
              </a:rPr>
              <a:t>.</a:t>
            </a:r>
          </a:p>
          <a:p>
            <a:pPr marL="342900" indent="-34290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a:p>
            <a:pPr marL="342900" indent="-342900" algn="just">
              <a:buFont typeface="Arial" panose="020B0604020202020204" pitchFamily="34" charset="0"/>
              <a:buChar char="•"/>
            </a:pPr>
            <a:r>
              <a:rPr lang="ru-RU" sz="2400" dirty="0">
                <a:ea typeface="Tahoma" panose="020B0604030504040204" pitchFamily="34" charset="0"/>
                <a:cs typeface="Tahoma" panose="020B0604030504040204" pitchFamily="34" charset="0"/>
              </a:rPr>
              <a:t>Каспийские походы предотвратили прорыв турок к Каспийскому морю и укрепили позицию России на Северном Кавказе. Также был большой толчок к развитию политических и торговых связей с Китаем.</a:t>
            </a:r>
          </a:p>
          <a:p>
            <a:pPr marL="342900" indent="-342900" algn="just">
              <a:buFont typeface="Arial" panose="020B0604020202020204" pitchFamily="34" charset="0"/>
              <a:buChar char="•"/>
            </a:pPr>
            <a:endParaRPr lang="ru-RU" sz="24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6976108"/>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54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второй половины 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87616" y="1118156"/>
            <a:ext cx="5120007" cy="4524315"/>
          </a:xfrm>
          <a:prstGeom prst="rect">
            <a:avLst/>
          </a:prstGeom>
        </p:spPr>
        <p:txBody>
          <a:bodyPr wrap="square">
            <a:spAutoFit/>
          </a:bodyPr>
          <a:lstStyle/>
          <a:p>
            <a:pPr algn="just"/>
            <a:r>
              <a:rPr lang="ru-RU" sz="2400" dirty="0" smtClean="0">
                <a:ea typeface="Tahoma" panose="020B0604030504040204" pitchFamily="34" charset="0"/>
                <a:cs typeface="Tahoma" panose="020B0604030504040204" pitchFamily="34" charset="0"/>
              </a:rPr>
              <a:t>Второй </a:t>
            </a:r>
            <a:r>
              <a:rPr lang="ru-RU" sz="2400" dirty="0">
                <a:ea typeface="Tahoma" panose="020B0604030504040204" pitchFamily="34" charset="0"/>
                <a:cs typeface="Tahoma" panose="020B0604030504040204" pitchFamily="34" charset="0"/>
              </a:rPr>
              <a:t>период XVIII века связан с правление Елизаветы Петровны и Екатерины II. Основными направлениями политики были освоение новых земель и утверждение границ страны. Сильнейшие страны старались расширить свои владения и увеличить свой авторитет в мире. Но Россия вовремя начала вести свою захватническую политику.</a:t>
            </a:r>
          </a:p>
        </p:txBody>
      </p:sp>
      <p:pic>
        <p:nvPicPr>
          <p:cNvPr id="5" name="Picture 3"/>
          <p:cNvPicPr>
            <a:picLocks noChangeAspect="1"/>
          </p:cNvPicPr>
          <p:nvPr/>
        </p:nvPicPr>
        <p:blipFill>
          <a:blip r:embed="rId2"/>
          <a:srcRect/>
          <a:stretch>
            <a:fillRect/>
          </a:stretch>
        </p:blipFill>
        <p:spPr>
          <a:xfrm>
            <a:off x="5547199" y="1118156"/>
            <a:ext cx="3146217" cy="3951648"/>
          </a:xfrm>
          <a:prstGeom prst="rect">
            <a:avLst/>
          </a:prstGeom>
        </p:spPr>
      </p:pic>
      <p:pic>
        <p:nvPicPr>
          <p:cNvPr id="7" name="Picture 4"/>
          <p:cNvPicPr>
            <a:picLocks noChangeAspect="1"/>
          </p:cNvPicPr>
          <p:nvPr/>
        </p:nvPicPr>
        <p:blipFill>
          <a:blip r:embed="rId3"/>
          <a:srcRect/>
          <a:stretch>
            <a:fillRect/>
          </a:stretch>
        </p:blipFill>
        <p:spPr>
          <a:xfrm>
            <a:off x="8932992" y="1118156"/>
            <a:ext cx="3130035" cy="3951648"/>
          </a:xfrm>
          <a:prstGeom prst="rect">
            <a:avLst/>
          </a:prstGeom>
        </p:spPr>
      </p:pic>
      <p:sp>
        <p:nvSpPr>
          <p:cNvPr id="8" name="Прямоугольник 7"/>
          <p:cNvSpPr/>
          <p:nvPr/>
        </p:nvSpPr>
        <p:spPr>
          <a:xfrm>
            <a:off x="5547199" y="5069804"/>
            <a:ext cx="3146217" cy="307777"/>
          </a:xfrm>
          <a:prstGeom prst="rect">
            <a:avLst/>
          </a:prstGeom>
        </p:spPr>
        <p:txBody>
          <a:bodyPr wrap="square">
            <a:spAutoFit/>
          </a:bodyPr>
          <a:lstStyle/>
          <a:p>
            <a:pPr algn="ctr"/>
            <a:r>
              <a:rPr lang="ru-RU" sz="1400" dirty="0"/>
              <a:t>Рисунок </a:t>
            </a:r>
            <a:r>
              <a:rPr lang="ru-RU" sz="1400" dirty="0" smtClean="0"/>
              <a:t>24 – Елизавета Петровна</a:t>
            </a:r>
            <a:endParaRPr lang="ru-RU" sz="1400" dirty="0"/>
          </a:p>
        </p:txBody>
      </p:sp>
      <p:sp>
        <p:nvSpPr>
          <p:cNvPr id="9" name="Прямоугольник 8"/>
          <p:cNvSpPr/>
          <p:nvPr/>
        </p:nvSpPr>
        <p:spPr>
          <a:xfrm>
            <a:off x="8932991" y="5069803"/>
            <a:ext cx="3130035" cy="307777"/>
          </a:xfrm>
          <a:prstGeom prst="rect">
            <a:avLst/>
          </a:prstGeom>
        </p:spPr>
        <p:txBody>
          <a:bodyPr wrap="square">
            <a:spAutoFit/>
          </a:bodyPr>
          <a:lstStyle/>
          <a:p>
            <a:pPr algn="ctr"/>
            <a:r>
              <a:rPr lang="ru-RU" sz="1400" dirty="0"/>
              <a:t>Рисунок </a:t>
            </a:r>
            <a:r>
              <a:rPr lang="ru-RU" sz="1400" dirty="0" smtClean="0"/>
              <a:t>25 </a:t>
            </a:r>
            <a:r>
              <a:rPr lang="ru-RU" sz="1400" dirty="0"/>
              <a:t>–  </a:t>
            </a:r>
            <a:r>
              <a:rPr lang="ru-RU" sz="1400" dirty="0" smtClean="0"/>
              <a:t>Екатерина </a:t>
            </a:r>
            <a:r>
              <a:rPr lang="en-US" sz="1400" dirty="0" smtClean="0"/>
              <a:t>II</a:t>
            </a:r>
            <a:endParaRPr lang="ru-RU" sz="1400" dirty="0"/>
          </a:p>
        </p:txBody>
      </p:sp>
    </p:spTree>
    <p:extLst>
      <p:ext uri="{BB962C8B-B14F-4D97-AF65-F5344CB8AC3E}">
        <p14:creationId xmlns:p14="http://schemas.microsoft.com/office/powerpoint/2010/main" val="288253436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a:t>
            </a:r>
            <a:r>
              <a:rPr lang="ru-RU" sz="2400" dirty="0"/>
              <a:t>5</a:t>
            </a:r>
            <a:r>
              <a:rPr lang="ru-RU" sz="2400" dirty="0" smtClean="0"/>
              <a:t>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Внешняя политика второй половины 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187616" y="1118156"/>
            <a:ext cx="11597984" cy="5847755"/>
          </a:xfrm>
          <a:prstGeom prst="rect">
            <a:avLst/>
          </a:prstGeom>
        </p:spPr>
        <p:txBody>
          <a:bodyPr wrap="square">
            <a:spAutoFit/>
          </a:bodyPr>
          <a:lstStyle/>
          <a:p>
            <a:pPr marL="342900" indent="-342900" algn="just">
              <a:buFont typeface="Arial" panose="020B0604020202020204" pitchFamily="34" charset="0"/>
              <a:buChar char="•"/>
            </a:pPr>
            <a:r>
              <a:rPr lang="ru-RU" sz="2200" dirty="0">
                <a:ea typeface="Tahoma" panose="020B0604030504040204" pitchFamily="34" charset="0"/>
                <a:cs typeface="Tahoma" panose="020B0604030504040204" pitchFamily="34" charset="0"/>
              </a:rPr>
              <a:t> Блестящие победы были одержаны русской армией при Ларге и </a:t>
            </a:r>
            <a:r>
              <a:rPr lang="ru-RU" sz="2200" dirty="0" err="1">
                <a:ea typeface="Tahoma" panose="020B0604030504040204" pitchFamily="34" charset="0"/>
                <a:cs typeface="Tahoma" panose="020B0604030504040204" pitchFamily="34" charset="0"/>
              </a:rPr>
              <a:t>Кагуле</a:t>
            </a:r>
            <a:r>
              <a:rPr lang="ru-RU" sz="2200" dirty="0">
                <a:ea typeface="Tahoma" panose="020B0604030504040204" pitchFamily="34" charset="0"/>
                <a:cs typeface="Tahoma" panose="020B0604030504040204" pitchFamily="34" charset="0"/>
              </a:rPr>
              <a:t> в 1770 году (генерал </a:t>
            </a:r>
            <a:r>
              <a:rPr lang="ru-RU" sz="2200" dirty="0" err="1">
                <a:ea typeface="Tahoma" panose="020B0604030504040204" pitchFamily="34" charset="0"/>
                <a:cs typeface="Tahoma" panose="020B0604030504040204" pitchFamily="34" charset="0"/>
              </a:rPr>
              <a:t>П.А.Румянцев</a:t>
            </a:r>
            <a:r>
              <a:rPr lang="ru-RU" sz="2200" dirty="0">
                <a:ea typeface="Tahoma" panose="020B0604030504040204" pitchFamily="34" charset="0"/>
                <a:cs typeface="Tahoma" panose="020B0604030504040204" pitchFamily="34" charset="0"/>
              </a:rPr>
              <a:t>) и флотом в Чесменском сражении в 1770 году (адмиралы </a:t>
            </a:r>
            <a:r>
              <a:rPr lang="ru-RU" sz="2200" dirty="0" err="1">
                <a:ea typeface="Tahoma" panose="020B0604030504040204" pitchFamily="34" charset="0"/>
                <a:cs typeface="Tahoma" panose="020B0604030504040204" pitchFamily="34" charset="0"/>
              </a:rPr>
              <a:t>Г.А.Спиридов</a:t>
            </a:r>
            <a:r>
              <a:rPr lang="ru-RU" sz="2200" dirty="0">
                <a:ea typeface="Tahoma" panose="020B0604030504040204" pitchFamily="34" charset="0"/>
                <a:cs typeface="Tahoma" panose="020B0604030504040204" pitchFamily="34" charset="0"/>
              </a:rPr>
              <a:t> и </a:t>
            </a:r>
            <a:r>
              <a:rPr lang="ru-RU" sz="2200" dirty="0" err="1">
                <a:ea typeface="Tahoma" panose="020B0604030504040204" pitchFamily="34" charset="0"/>
                <a:cs typeface="Tahoma" panose="020B0604030504040204" pitchFamily="34" charset="0"/>
              </a:rPr>
              <a:t>В.Грейг</a:t>
            </a:r>
            <a:r>
              <a:rPr lang="ru-RU" sz="2200" dirty="0">
                <a:ea typeface="Tahoma" panose="020B0604030504040204" pitchFamily="34" charset="0"/>
                <a:cs typeface="Tahoma" panose="020B0604030504040204" pitchFamily="34" charset="0"/>
              </a:rPr>
              <a:t>). В 1774 году был подписан </a:t>
            </a:r>
            <a:r>
              <a:rPr lang="ru-RU" sz="2200" dirty="0" err="1">
                <a:ea typeface="Tahoma" panose="020B0604030504040204" pitchFamily="34" charset="0"/>
                <a:cs typeface="Tahoma" panose="020B0604030504040204" pitchFamily="34" charset="0"/>
              </a:rPr>
              <a:t>Кючук-Кайнарджийский</a:t>
            </a:r>
            <a:r>
              <a:rPr lang="ru-RU" sz="2200" dirty="0">
                <a:ea typeface="Tahoma" panose="020B0604030504040204" pitchFamily="34" charset="0"/>
                <a:cs typeface="Tahoma" panose="020B0604030504040204" pitchFamily="34" charset="0"/>
              </a:rPr>
              <a:t> мирный договор, из-за чего Россия получила земли между Днепром и Южным Бугом, крепости Азов, Керчь, добилась права свободного плавания торговых судов по Черному морю и проливам Босфор и Дарданеллы, Крым стал независим от Турции, который был включен в состав России в 1783 году. </a:t>
            </a:r>
            <a:endParaRPr lang="en-US" sz="2200" dirty="0">
              <a:ea typeface="Tahoma" panose="020B0604030504040204" pitchFamily="34" charset="0"/>
              <a:cs typeface="Tahoma" panose="020B0604030504040204" pitchFamily="34" charset="0"/>
            </a:endParaRPr>
          </a:p>
          <a:p>
            <a:pPr algn="just"/>
            <a:endParaRPr lang="ru-RU" sz="2200" dirty="0">
              <a:ea typeface="Tahoma" panose="020B0604030504040204" pitchFamily="34" charset="0"/>
              <a:cs typeface="Tahoma" panose="020B0604030504040204" pitchFamily="34" charset="0"/>
            </a:endParaRPr>
          </a:p>
          <a:p>
            <a:pPr marL="342900" indent="-342900" algn="just">
              <a:buFont typeface="Arial" panose="020B0604020202020204" pitchFamily="34" charset="0"/>
              <a:buChar char="•"/>
            </a:pPr>
            <a:r>
              <a:rPr lang="ru-RU" sz="2200" dirty="0">
                <a:ea typeface="Tahoma" panose="020B0604030504040204" pitchFamily="34" charset="0"/>
                <a:cs typeface="Tahoma" panose="020B0604030504040204" pitchFamily="34" charset="0"/>
              </a:rPr>
              <a:t> В 1787-1791 гг. была начата Турцией Русско-турецкая война. Она требовала вернуть Крым и другие земли. Но и тут страна добилась новых успехов. Взяли Очаков войсками </a:t>
            </a:r>
            <a:r>
              <a:rPr lang="ru-RU" sz="2200" dirty="0" err="1">
                <a:ea typeface="Tahoma" panose="020B0604030504040204" pitchFamily="34" charset="0"/>
                <a:cs typeface="Tahoma" panose="020B0604030504040204" pitchFamily="34" charset="0"/>
              </a:rPr>
              <a:t>Г.А.Потемкина</a:t>
            </a:r>
            <a:r>
              <a:rPr lang="ru-RU" sz="2200" dirty="0">
                <a:ea typeface="Tahoma" panose="020B0604030504040204" pitchFamily="34" charset="0"/>
                <a:cs typeface="Tahoma" panose="020B0604030504040204" pitchFamily="34" charset="0"/>
              </a:rPr>
              <a:t> (1788), победы </a:t>
            </a:r>
            <a:r>
              <a:rPr lang="ru-RU" sz="2200" dirty="0" err="1">
                <a:ea typeface="Tahoma" panose="020B0604030504040204" pitchFamily="34" charset="0"/>
                <a:cs typeface="Tahoma" panose="020B0604030504040204" pitchFamily="34" charset="0"/>
              </a:rPr>
              <a:t>А.В,Суворова</a:t>
            </a:r>
            <a:r>
              <a:rPr lang="ru-RU" sz="2200" dirty="0">
                <a:ea typeface="Tahoma" panose="020B0604030504040204" pitchFamily="34" charset="0"/>
                <a:cs typeface="Tahoma" panose="020B0604030504040204" pitchFamily="34" charset="0"/>
              </a:rPr>
              <a:t> при </a:t>
            </a:r>
            <a:r>
              <a:rPr lang="ru-RU" sz="2200" dirty="0" err="1">
                <a:ea typeface="Tahoma" panose="020B0604030504040204" pitchFamily="34" charset="0"/>
                <a:cs typeface="Tahoma" panose="020B0604030504040204" pitchFamily="34" charset="0"/>
              </a:rPr>
              <a:t>Фокшанах</a:t>
            </a:r>
            <a:r>
              <a:rPr lang="ru-RU" sz="2200" dirty="0">
                <a:ea typeface="Tahoma" panose="020B0604030504040204" pitchFamily="34" charset="0"/>
                <a:cs typeface="Tahoma" panose="020B0604030504040204" pitchFamily="34" charset="0"/>
              </a:rPr>
              <a:t> и реке </a:t>
            </a:r>
            <a:r>
              <a:rPr lang="ru-RU" sz="2200" dirty="0" err="1">
                <a:ea typeface="Tahoma" panose="020B0604030504040204" pitchFamily="34" charset="0"/>
                <a:cs typeface="Tahoma" panose="020B0604030504040204" pitchFamily="34" charset="0"/>
              </a:rPr>
              <a:t>Рымник</a:t>
            </a:r>
            <a:r>
              <a:rPr lang="ru-RU" sz="2200" dirty="0">
                <a:ea typeface="Tahoma" panose="020B0604030504040204" pitchFamily="34" charset="0"/>
                <a:cs typeface="Tahoma" panose="020B0604030504040204" pitchFamily="34" charset="0"/>
              </a:rPr>
              <a:t> (1789), а также взятие Измаила (1790). Уничтожение турецкого флота адмиралом Ушаковым в </a:t>
            </a:r>
            <a:r>
              <a:rPr lang="ru-RU" sz="2200" dirty="0" err="1">
                <a:ea typeface="Tahoma" panose="020B0604030504040204" pitchFamily="34" charset="0"/>
                <a:cs typeface="Tahoma" panose="020B0604030504040204" pitchFamily="34" charset="0"/>
              </a:rPr>
              <a:t>сражниях</a:t>
            </a:r>
            <a:r>
              <a:rPr lang="ru-RU" sz="2200" dirty="0">
                <a:ea typeface="Tahoma" panose="020B0604030504040204" pitchFamily="34" charset="0"/>
                <a:cs typeface="Tahoma" panose="020B0604030504040204" pitchFamily="34" charset="0"/>
              </a:rPr>
              <a:t> при Синопе, </a:t>
            </a:r>
            <a:r>
              <a:rPr lang="ru-RU" sz="2200" dirty="0" err="1">
                <a:ea typeface="Tahoma" panose="020B0604030504040204" pitchFamily="34" charset="0"/>
                <a:cs typeface="Tahoma" panose="020B0604030504040204" pitchFamily="34" charset="0"/>
              </a:rPr>
              <a:t>Самсуне</a:t>
            </a:r>
            <a:r>
              <a:rPr lang="ru-RU" sz="2200" dirty="0">
                <a:ea typeface="Tahoma" panose="020B0604030504040204" pitchFamily="34" charset="0"/>
                <a:cs typeface="Tahoma" panose="020B0604030504040204" pitchFamily="34" charset="0"/>
              </a:rPr>
              <a:t> и др. (1790-1791) дали России Крым и Очаков, передвинули ее восточные границы с Буга на Днестр и окончательно утвердили ее на Черном море.</a:t>
            </a:r>
          </a:p>
          <a:p>
            <a:pPr algn="just"/>
            <a:endParaRPr lang="ru-RU" sz="2200"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2084131"/>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56 </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0" y="322384"/>
            <a:ext cx="10615246" cy="461665"/>
          </a:xfrm>
          <a:prstGeom prst="rect">
            <a:avLst/>
          </a:prstGeom>
          <a:noFill/>
        </p:spPr>
        <p:txBody>
          <a:bodyPr wrap="square">
            <a:spAutoFit/>
          </a:bodyPr>
          <a:lstStyle/>
          <a:p>
            <a:pPr lvl="0" algn="ct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Итоги внешней </a:t>
            </a:r>
            <a:r>
              <a:rPr lang="ru-RU" sz="2400" b="1"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политики второй половины </a:t>
            </a:r>
            <a:r>
              <a:rPr lang="ru-RU" sz="2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XVIII века</a:t>
            </a:r>
          </a:p>
        </p:txBody>
      </p:sp>
      <p:sp>
        <p:nvSpPr>
          <p:cNvPr id="2" name="Прямоугольник 1">
            <a:extLst>
              <a:ext uri="{FF2B5EF4-FFF2-40B4-BE49-F238E27FC236}">
                <a16:creationId xmlns:a16="http://schemas.microsoft.com/office/drawing/2014/main" xmlns="" id="{55EEF861-0EDC-7896-7D6A-07F0A9E06D3A}"/>
              </a:ext>
            </a:extLst>
          </p:cNvPr>
          <p:cNvSpPr/>
          <p:nvPr/>
        </p:nvSpPr>
        <p:spPr>
          <a:xfrm>
            <a:off x="230926" y="1118156"/>
            <a:ext cx="11630369" cy="4401205"/>
          </a:xfrm>
          <a:prstGeom prst="rect">
            <a:avLst/>
          </a:prstGeom>
        </p:spPr>
        <p:txBody>
          <a:bodyPr wrap="square">
            <a:spAutoFit/>
          </a:bodyPr>
          <a:lstStyle/>
          <a:p>
            <a:pPr algn="just"/>
            <a:r>
              <a:rPr lang="ru-RU" sz="2800" dirty="0">
                <a:ea typeface="Tahoma" panose="020B0604030504040204" pitchFamily="34" charset="0"/>
                <a:cs typeface="Tahoma" panose="020B0604030504040204" pitchFamily="34" charset="0"/>
              </a:rPr>
              <a:t>Внешняя политика Екатерины Великой привела к значительному росту территорий России. В ее состав вошли Правобережная Украина и Белоруссия после раздела Польши, Северное Причерноморье, Южная Прибалтика, а также множество других территорий на Дальнем Востоке. Русской императрице присягали жители греческих островов и Северного Кавказа. Население увеличилось с 22 до 36 </a:t>
            </a:r>
            <a:r>
              <a:rPr lang="ru-RU" sz="2800" dirty="0" err="1">
                <a:ea typeface="Tahoma" panose="020B0604030504040204" pitchFamily="34" charset="0"/>
                <a:cs typeface="Tahoma" panose="020B0604030504040204" pitchFamily="34" charset="0"/>
              </a:rPr>
              <a:t>млн.человек</a:t>
            </a:r>
            <a:r>
              <a:rPr lang="ru-RU" sz="2800" dirty="0">
                <a:ea typeface="Tahoma" panose="020B0604030504040204" pitchFamily="34" charset="0"/>
                <a:cs typeface="Tahoma" panose="020B0604030504040204" pitchFamily="34" charset="0"/>
              </a:rPr>
              <a:t>. Русский флот открыл для себя новые просторы Средиземного моря, Тихого и Атлантического океанов. Правда это стоило огромных материальных и людских потерь.</a:t>
            </a:r>
          </a:p>
        </p:txBody>
      </p:sp>
    </p:spTree>
    <p:extLst>
      <p:ext uri="{BB962C8B-B14F-4D97-AF65-F5344CB8AC3E}">
        <p14:creationId xmlns:p14="http://schemas.microsoft.com/office/powerpoint/2010/main" val="3178245931"/>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57</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248693" y="164167"/>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Заключение</a:t>
            </a:r>
          </a:p>
        </p:txBody>
      </p:sp>
      <p:sp>
        <p:nvSpPr>
          <p:cNvPr id="7" name="Прямоугольник 6"/>
          <p:cNvSpPr/>
          <p:nvPr/>
        </p:nvSpPr>
        <p:spPr>
          <a:xfrm>
            <a:off x="153183" y="1536174"/>
            <a:ext cx="11885633" cy="4154984"/>
          </a:xfrm>
          <a:prstGeom prst="rect">
            <a:avLst/>
          </a:prstGeom>
        </p:spPr>
        <p:txBody>
          <a:bodyPr wrap="square">
            <a:spAutoFit/>
          </a:bodyPr>
          <a:lstStyle/>
          <a:p>
            <a:pPr algn="just"/>
            <a:r>
              <a:rPr lang="ru-RU" sz="2400" dirty="0"/>
              <a:t>На короткий период времени Россия и Западная Европа сошлись, разница во времени и пространстве уменьшилась. После смерти Екатерины их пути вновь разошлись. И хотя разделение между гражданской и военной сферами сохранялось, Павел, а затем и Александр вернули превосходство военной сферы над гражданской. В XIX в. Россия и Запад расходились все более, ее темпы развития замедлялись, тогда как в Европе ускорялись, пока не образовалось то отставание, которое выявила Крымская война. Тогда, вспоминая екатерининское царствование, историки </a:t>
            </a:r>
            <a:r>
              <a:rPr lang="ru-RU" sz="2400" dirty="0" smtClean="0"/>
              <a:t>оглядывались </a:t>
            </a:r>
            <a:r>
              <a:rPr lang="ru-RU" sz="2400" dirty="0"/>
              <a:t>на него как на время, когда деспотизм превратился в монархию, и люди повиновались из чувства чести, а не страха.</a:t>
            </a:r>
          </a:p>
        </p:txBody>
      </p:sp>
    </p:spTree>
    <p:extLst>
      <p:ext uri="{BB962C8B-B14F-4D97-AF65-F5344CB8AC3E}">
        <p14:creationId xmlns:p14="http://schemas.microsoft.com/office/powerpoint/2010/main" val="1693322037"/>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11723"/>
            <a:ext cx="694533" cy="461665"/>
          </a:xfrm>
          <a:prstGeom prst="rect">
            <a:avLst/>
          </a:prstGeom>
          <a:noFill/>
        </p:spPr>
        <p:txBody>
          <a:bodyPr wrap="square" rtlCol="0">
            <a:spAutoFit/>
          </a:bodyPr>
          <a:lstStyle/>
          <a:p>
            <a:pPr algn="ctr"/>
            <a:r>
              <a:rPr lang="ru-RU" sz="2400" dirty="0" smtClean="0"/>
              <a:t>58</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788376" y="-73278"/>
            <a:ext cx="10615246" cy="523220"/>
          </a:xfrm>
          <a:prstGeom prst="rect">
            <a:avLst/>
          </a:prstGeom>
          <a:noFill/>
        </p:spPr>
        <p:txBody>
          <a:bodyPr wrap="square">
            <a:spAutoFit/>
          </a:bodyPr>
          <a:lstStyle/>
          <a:p>
            <a:pPr algn="ctr"/>
            <a:r>
              <a:rPr lang="ru-RU" sz="2800" dirty="0">
                <a:latin typeface="Tahoma" panose="020B0604030504040204" pitchFamily="34" charset="0"/>
                <a:ea typeface="Tahoma" panose="020B0604030504040204" pitchFamily="34" charset="0"/>
                <a:cs typeface="Tahoma" panose="020B0604030504040204" pitchFamily="34" charset="0"/>
              </a:rPr>
              <a:t>Список используемых источников</a:t>
            </a:r>
          </a:p>
        </p:txBody>
      </p:sp>
      <p:sp>
        <p:nvSpPr>
          <p:cNvPr id="7" name="Прямоугольник 6"/>
          <p:cNvSpPr/>
          <p:nvPr/>
        </p:nvSpPr>
        <p:spPr>
          <a:xfrm>
            <a:off x="153182" y="602311"/>
            <a:ext cx="11885633" cy="6124754"/>
          </a:xfrm>
          <a:prstGeom prst="rect">
            <a:avLst/>
          </a:prstGeom>
        </p:spPr>
        <p:txBody>
          <a:bodyPr wrap="square">
            <a:spAutoFit/>
          </a:bodyPr>
          <a:lstStyle/>
          <a:p>
            <a:pPr marL="342900" lvl="0" indent="-342900" algn="just">
              <a:buAutoNum type="arabicPeriod"/>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Анисимов Е. В., Эйдельман Н. Я. В борьбе за власть // Страницы политической истории России XVIII в. - М., 1988.</a:t>
            </a:r>
          </a:p>
          <a:p>
            <a:pPr lvl="0" algn="just">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URL: </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https://www.rulit.me/books/v-borbe-za-vlast-stranicy-politicheskoj-istorii-rossii-xviii-veka-download-478673.html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2"/>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Анисимов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Е.В., Каменский А. Б. Россия в XVIII - первой половине XIX вв. - М., 1994</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a:t>
            </a: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 https://rusneb.ru/catalog/000207_000017_RU___%D0%A0%D0%93%D0%94%D0%91___EK___17729/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3"/>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Беспятых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Ю.Н. Петербург Петра I в иностранных описаниях. Л., 1991.</a:t>
            </a: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 https://vk.com/wall-104996798_718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eriod" startAt="4"/>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t>
            </a:r>
            <a:r>
              <a:rPr lang="ru-RU" sz="1400" dirty="0" err="1" smtClean="0">
                <a:solidFill>
                  <a:prstClr val="white"/>
                </a:solidFill>
                <a:latin typeface="Tahoma" panose="020B0604030504040204" pitchFamily="34" charset="0"/>
                <a:ea typeface="Tahoma" panose="020B0604030504040204" pitchFamily="34" charset="0"/>
                <a:cs typeface="Tahoma" panose="020B0604030504040204" pitchFamily="34" charset="0"/>
              </a:rPr>
              <a:t>Брикнер</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А, Г. История Екатерины П. - М., 1991.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 https://runivers.ru/lib/book4358/</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Дата обращения: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r>
              <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5</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Князьков С. Очерки из истории Петра Великого и его времени. М., 1990.</a:t>
            </a:r>
            <a:endPar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URL</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 https://rusneb.ru/catalog/000199_000009_003758652/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lvl="0"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lain" startAt="6"/>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Мавродин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В. В. Классовая борьба и общественно-политическая мысль в России в XVIII в. (1773-1790-е гг.). - М., 1975</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a:t>
            </a:r>
          </a:p>
          <a:p>
            <a:pPr lvl="0">
              <a:defRPr/>
            </a:pP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URL: </a:t>
            </a:r>
            <a:r>
              <a:rPr lang="en-US" sz="1400" dirty="0">
                <a:latin typeface="Tahoma" panose="020B0604030504040204" pitchFamily="34" charset="0"/>
                <a:ea typeface="Tahoma" panose="020B0604030504040204" pitchFamily="34" charset="0"/>
                <a:cs typeface="Tahoma" panose="020B0604030504040204" pitchFamily="34" charset="0"/>
              </a:rPr>
              <a:t>https://rusneb.ru/catalog/010003_000061_5c4e83834a7461afc2a09894fd56aadd</a:t>
            </a: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ru-RU" sz="1400" dirty="0" smtClean="0">
              <a:latin typeface="Tahoma" panose="020B0604030504040204" pitchFamily="34" charset="0"/>
              <a:ea typeface="Tahoma" panose="020B0604030504040204" pitchFamily="34" charset="0"/>
              <a:cs typeface="Tahoma" panose="020B0604030504040204" pitchFamily="34" charset="0"/>
            </a:endParaRPr>
          </a:p>
          <a:p>
            <a:pPr lvl="0">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ru-RU" sz="1400"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342900" lvl="0" indent="-342900" algn="just">
              <a:buAutoNum type="arabicPlain" startAt="7"/>
              <a:defRPr/>
            </a:pP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Чечулин </a:t>
            </a:r>
            <a:r>
              <a:rPr lang="ru-RU" sz="1400" dirty="0">
                <a:solidFill>
                  <a:prstClr val="white"/>
                </a:solidFill>
                <a:latin typeface="Tahoma" panose="020B0604030504040204" pitchFamily="34" charset="0"/>
                <a:ea typeface="Tahoma" panose="020B0604030504040204" pitchFamily="34" charset="0"/>
                <a:cs typeface="Tahoma" panose="020B0604030504040204" pitchFamily="34" charset="0"/>
              </a:rPr>
              <a:t>Н.Д. Внешняя политика России в начале царствования императрицы Екатерины II. 1762—1774. — СПб., 1896.</a:t>
            </a:r>
            <a:r>
              <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	</a:t>
            </a:r>
            <a:endPar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algn="just">
              <a:defRPr/>
            </a:pP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sz="1400" dirty="0" smtClean="0">
                <a:solidFill>
                  <a:prstClr val="white"/>
                </a:solidFill>
                <a:latin typeface="Tahoma" panose="020B0604030504040204" pitchFamily="34" charset="0"/>
                <a:ea typeface="Tahoma" panose="020B0604030504040204" pitchFamily="34" charset="0"/>
                <a:cs typeface="Tahoma" panose="020B0604030504040204" pitchFamily="34" charset="0"/>
              </a:rPr>
              <a:t>URL: </a:t>
            </a:r>
            <a:r>
              <a:rPr lang="en-US" sz="1400" dirty="0">
                <a:solidFill>
                  <a:prstClr val="white"/>
                </a:solidFill>
                <a:latin typeface="Tahoma" panose="020B0604030504040204" pitchFamily="34" charset="0"/>
                <a:ea typeface="Tahoma" panose="020B0604030504040204" pitchFamily="34" charset="0"/>
                <a:cs typeface="Tahoma" panose="020B0604030504040204" pitchFamily="34" charset="0"/>
              </a:rPr>
              <a:t>https://runivers.ru/lib/book19510/578339/ </a:t>
            </a:r>
            <a:endParaRPr lang="ru-RU" sz="1400" dirty="0" smtClean="0">
              <a:solidFill>
                <a:prstClr val="white"/>
              </a:solidFill>
              <a:latin typeface="Tahoma" panose="020B0604030504040204" pitchFamily="34" charset="0"/>
              <a:ea typeface="Tahoma" panose="020B0604030504040204" pitchFamily="34" charset="0"/>
              <a:cs typeface="Tahoma" panose="020B0604030504040204" pitchFamily="34" charset="0"/>
            </a:endParaRPr>
          </a:p>
          <a:p>
            <a:pPr algn="just">
              <a:defRPr/>
            </a:pP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	(Дата обращения: </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30</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en-US"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11</a:t>
            </a:r>
            <a:r>
              <a:rPr kumimoji="0" lang="ru-RU" sz="1400" b="0" i="0" u="none" strike="noStrike" kern="1200" cap="none" spc="0" normalizeH="0" baseline="0" noProof="0" dirty="0" smtClean="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rPr>
              <a:t>.2022)</a:t>
            </a:r>
            <a:endParaRPr kumimoji="0" lang="ru-RU"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684448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5</a:t>
            </a:r>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1079783"/>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Центральной и Северной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268448" y="1079783"/>
            <a:ext cx="6686025" cy="5521512"/>
          </a:xfrm>
          <a:prstGeom prst="rect">
            <a:avLst/>
          </a:prstGeom>
          <a:noFill/>
        </p:spPr>
        <p:txBody>
          <a:bodyPr wrap="square">
            <a:spAutoFit/>
          </a:bodyPr>
          <a:lstStyle/>
          <a:p>
            <a:pPr marL="82296" lvl="0" algn="just">
              <a:lnSpc>
                <a:spcPct val="80000"/>
              </a:lnSpc>
              <a:buSzPts val="1736"/>
            </a:pPr>
            <a:r>
              <a:rPr lang="ru-RU" dirty="0"/>
              <a:t>Одним из первых идеи Просвещения начал воплощать в жизнь прусский король Фридрих II Великий (1740–1786</a:t>
            </a:r>
            <a:r>
              <a:rPr lang="ru-RU" dirty="0" smtClean="0"/>
              <a:t>).</a:t>
            </a:r>
          </a:p>
          <a:p>
            <a:pPr marL="82296" lvl="0" algn="just">
              <a:lnSpc>
                <a:spcPct val="80000"/>
              </a:lnSpc>
              <a:buSzPts val="1736"/>
            </a:pPr>
            <a:r>
              <a:rPr lang="ru-RU" dirty="0" smtClean="0"/>
              <a:t>Он </a:t>
            </a:r>
            <a:r>
              <a:rPr lang="ru-RU" dirty="0"/>
              <a:t>отличался любовью к искусству и философии: (король сам сочинял стихи, прозу и музыку, прекрасно играл на флейте;), был неутомим в решении государственных дел и бережлив</a:t>
            </a:r>
            <a:r>
              <a:rPr lang="ru-RU" dirty="0" smtClean="0"/>
              <a:t>.</a:t>
            </a:r>
          </a:p>
          <a:p>
            <a:pPr algn="just"/>
            <a:r>
              <a:rPr lang="ru-RU" dirty="0"/>
              <a:t>Долгое время Фридрих II состоял в переписке с Вольтером и даже приглашал французского просветителя к себе в гости. Стоит отметить, что на взгляды прусского короля также оказал влияние немец </a:t>
            </a:r>
            <a:r>
              <a:rPr lang="ru-RU" dirty="0" err="1"/>
              <a:t>Самуэль</a:t>
            </a:r>
            <a:r>
              <a:rPr lang="ru-RU" dirty="0"/>
              <a:t> фон </a:t>
            </a:r>
            <a:r>
              <a:rPr lang="ru-RU" dirty="0" err="1"/>
              <a:t>Пуффендорф</a:t>
            </a:r>
            <a:r>
              <a:rPr lang="ru-RU" dirty="0"/>
              <a:t>, во многом предвосхитивший идеи французских мыслителей. </a:t>
            </a:r>
            <a:r>
              <a:rPr lang="ru-RU" dirty="0" err="1"/>
              <a:t>Пуффендорф</a:t>
            </a:r>
            <a:r>
              <a:rPr lang="ru-RU" dirty="0"/>
              <a:t> считал, что законы должны соответствовать законам разума и справедливости, и разделял учение Т. Гоббса и Дж. Локка о естественных правах и общественном договоре. </a:t>
            </a:r>
          </a:p>
          <a:p>
            <a:pPr algn="just"/>
            <a:r>
              <a:rPr lang="ru-RU" dirty="0"/>
              <a:t>Вступив на престол, Фридрих II отменил цензуру и пытки, издал указ о веротерпимости. Была проведена судебная реформа, в результате которой судебная власть была отделена от исполнительной. </a:t>
            </a:r>
          </a:p>
        </p:txBody>
      </p:sp>
      <p:pic>
        <p:nvPicPr>
          <p:cNvPr id="8" name="Picture 2" descr="https://u.foxford.ngcdn.ru/uploads/tinymce_file/file/17730/9c04d8bece4321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382" y="1362109"/>
            <a:ext cx="4936542" cy="3392365"/>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7398073" y="4754474"/>
            <a:ext cx="4871207" cy="923330"/>
          </a:xfrm>
          <a:prstGeom prst="rect">
            <a:avLst/>
          </a:prstGeom>
        </p:spPr>
        <p:txBody>
          <a:bodyPr wrap="square">
            <a:spAutoFit/>
          </a:bodyPr>
          <a:lstStyle/>
          <a:p>
            <a:r>
              <a:rPr lang="ru-RU" dirty="0" smtClean="0"/>
              <a:t>Рисунок 1 – «Концерт </a:t>
            </a:r>
            <a:r>
              <a:rPr lang="ru-RU" dirty="0"/>
              <a:t>для флейты Фридриха Великого в Сан-</a:t>
            </a:r>
            <a:r>
              <a:rPr lang="ru-RU" dirty="0" err="1"/>
              <a:t>Суси</a:t>
            </a:r>
            <a:r>
              <a:rPr lang="ru-RU" dirty="0"/>
              <a:t>». А. Менцель</a:t>
            </a:r>
          </a:p>
        </p:txBody>
      </p:sp>
    </p:spTree>
    <p:extLst>
      <p:ext uri="{BB962C8B-B14F-4D97-AF65-F5344CB8AC3E}">
        <p14:creationId xmlns:p14="http://schemas.microsoft.com/office/powerpoint/2010/main" val="1792318017"/>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1385454" y="3048000"/>
            <a:ext cx="955963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har char="–"/>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ru-RU" altLang="ru-RU" sz="4400" b="1" dirty="0">
                <a:latin typeface="Times New Roman" panose="02020603050405020304" pitchFamily="18" charset="0"/>
              </a:rPr>
              <a:t>БЛАГОДАРИМ  ЗА  ВНИМАНИЕ!</a:t>
            </a:r>
          </a:p>
        </p:txBody>
      </p:sp>
    </p:spTree>
    <p:extLst>
      <p:ext uri="{BB962C8B-B14F-4D97-AF65-F5344CB8AC3E}">
        <p14:creationId xmlns:p14="http://schemas.microsoft.com/office/powerpoint/2010/main" val="6710908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6</a:t>
            </a:r>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1079783"/>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Центральной и Северной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167780" y="1362109"/>
            <a:ext cx="6518246" cy="4745915"/>
          </a:xfrm>
          <a:prstGeom prst="rect">
            <a:avLst/>
          </a:prstGeom>
          <a:noFill/>
        </p:spPr>
        <p:txBody>
          <a:bodyPr wrap="square">
            <a:spAutoFit/>
          </a:bodyPr>
          <a:lstStyle/>
          <a:p>
            <a:pPr algn="just"/>
            <a:r>
              <a:rPr lang="ru-RU" dirty="0"/>
              <a:t>Судам предписывалось решать дела, основываясь на единых требованиях закона и справедливости, невзирая на сословные привилегии. Вместе с юристами Фридрих II навёл порядок в прусских законах. В 1763 г. в Пруссии было введено обязательное начальное образование для всего населения. Король Пруссии даже пытался отменить крепостное право в одном из районов страны, но натолкнулся на сильное сопротивление дворянства. </a:t>
            </a:r>
          </a:p>
          <a:p>
            <a:pPr algn="just"/>
            <a:r>
              <a:rPr lang="ru-RU" dirty="0"/>
              <a:t>Фридрих II покровительствовал наукам и искусству. При нём была создана Академия наук, первая публичная библиотека в Берлине, построено здание Берлинской оперы. В пригороде Берлина Потсдаме был возведён дворец Сан-</a:t>
            </a:r>
            <a:r>
              <a:rPr lang="ru-RU" dirty="0" err="1"/>
              <a:t>Суси</a:t>
            </a:r>
            <a:r>
              <a:rPr lang="ru-RU" dirty="0"/>
              <a:t> (в переводе с французского — «без забот») — любимая резиденция прусского короля.</a:t>
            </a:r>
          </a:p>
          <a:p>
            <a:pPr marL="82296" lvl="0" algn="just">
              <a:lnSpc>
                <a:spcPct val="80000"/>
              </a:lnSpc>
              <a:buSzPts val="1736"/>
            </a:pPr>
            <a:endParaRPr lang="ru-RU" dirty="0"/>
          </a:p>
        </p:txBody>
      </p:sp>
      <p:sp>
        <p:nvSpPr>
          <p:cNvPr id="3" name="Прямоугольник 2"/>
          <p:cNvSpPr/>
          <p:nvPr/>
        </p:nvSpPr>
        <p:spPr>
          <a:xfrm>
            <a:off x="7398073" y="4754474"/>
            <a:ext cx="4871207" cy="646331"/>
          </a:xfrm>
          <a:prstGeom prst="rect">
            <a:avLst/>
          </a:prstGeom>
        </p:spPr>
        <p:txBody>
          <a:bodyPr wrap="square">
            <a:spAutoFit/>
          </a:bodyPr>
          <a:lstStyle/>
          <a:p>
            <a:r>
              <a:rPr lang="ru-RU" dirty="0" smtClean="0"/>
              <a:t>Рисунок 2 </a:t>
            </a:r>
            <a:r>
              <a:rPr lang="ru-RU" dirty="0"/>
              <a:t>– «Фридрих II наблюдает за сбором картофеля» Р. Миллер</a:t>
            </a:r>
          </a:p>
        </p:txBody>
      </p:sp>
      <p:pic>
        <p:nvPicPr>
          <p:cNvPr id="1028" name="Picture 4" descr="https://u.foxford.ngcdn.ru/uploads/tinymce_file/file/17733/114967ad14bfd5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879" y="1521693"/>
            <a:ext cx="5028821" cy="323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82731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smtClean="0"/>
              <a:t>7</a:t>
            </a:r>
            <a:endParaRPr lang="ru-RU" sz="2400" dirty="0"/>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1079783"/>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Центральной и Северной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167780" y="1362109"/>
            <a:ext cx="6518246" cy="4524315"/>
          </a:xfrm>
          <a:prstGeom prst="rect">
            <a:avLst/>
          </a:prstGeom>
          <a:noFill/>
        </p:spPr>
        <p:txBody>
          <a:bodyPr wrap="square">
            <a:spAutoFit/>
          </a:bodyPr>
          <a:lstStyle/>
          <a:p>
            <a:pPr algn="just"/>
            <a:r>
              <a:rPr lang="ru-RU" sz="1600" dirty="0"/>
              <a:t>В 1740-е гг. начались преобразования и во владениях австрийских Габсбургов. Мария-</a:t>
            </a:r>
            <a:r>
              <a:rPr lang="ru-RU" sz="1600" dirty="0" err="1"/>
              <a:t>Терезия</a:t>
            </a:r>
            <a:r>
              <a:rPr lang="ru-RU" sz="1600" dirty="0"/>
              <a:t> (1740–1780) ввела подоходный налог, который были обязаны платить в том числе духовенство и дворяне. Она ограничила власть дворян над крестьянами, хотя так и не отменила крепостное право. Как и Фридрих II, Мария-</a:t>
            </a:r>
            <a:r>
              <a:rPr lang="ru-RU" sz="1600" dirty="0" err="1"/>
              <a:t>Терезия</a:t>
            </a:r>
            <a:r>
              <a:rPr lang="ru-RU" sz="1600" dirty="0"/>
              <a:t> запретила пытки и ограничила смертную казнь, а также способствовала распространению начального образования. Императрица способствовала распространению в своих владениях прививок против оспы. </a:t>
            </a:r>
          </a:p>
          <a:p>
            <a:pPr algn="just"/>
            <a:endParaRPr lang="ru-RU" sz="1600" dirty="0"/>
          </a:p>
          <a:p>
            <a:pPr algn="just"/>
            <a:r>
              <a:rPr lang="ru-RU" sz="1600" dirty="0"/>
              <a:t>Реформы Марии-</a:t>
            </a:r>
            <a:r>
              <a:rPr lang="ru-RU" sz="1600" dirty="0" err="1"/>
              <a:t>Терезии</a:t>
            </a:r>
            <a:r>
              <a:rPr lang="ru-RU" sz="1600" dirty="0"/>
              <a:t> продолжил её сын Иосиф II (1780–1790). Он отменил крепостное право, издал указ о веротерпимости, закрыл около 100 монастырей, владения которых перешли к государству. При этом Иосиф II выступал против самоуправления и вольностей разных частей своей империи (Чехия, Венгрия, Трансильвания и др.) и насаждал немецкий язык как общегосударственный.</a:t>
            </a:r>
          </a:p>
        </p:txBody>
      </p:sp>
      <p:sp>
        <p:nvSpPr>
          <p:cNvPr id="3" name="Прямоугольник 2"/>
          <p:cNvSpPr/>
          <p:nvPr/>
        </p:nvSpPr>
        <p:spPr>
          <a:xfrm>
            <a:off x="7398073" y="4754474"/>
            <a:ext cx="4871207" cy="646331"/>
          </a:xfrm>
          <a:prstGeom prst="rect">
            <a:avLst/>
          </a:prstGeom>
        </p:spPr>
        <p:txBody>
          <a:bodyPr wrap="square">
            <a:spAutoFit/>
          </a:bodyPr>
          <a:lstStyle/>
          <a:p>
            <a:r>
              <a:rPr lang="ru-RU" dirty="0" smtClean="0"/>
              <a:t>Рисунок 3 </a:t>
            </a:r>
            <a:r>
              <a:rPr lang="ru-RU" dirty="0"/>
              <a:t>– «Иосиф II пашет землю». Картина XVIII в.</a:t>
            </a:r>
          </a:p>
        </p:txBody>
      </p:sp>
      <p:pic>
        <p:nvPicPr>
          <p:cNvPr id="3074" name="Picture 2" descr="https://u.foxford.ngcdn.ru/uploads/tinymce_file/file/17737/4bad9fb42d14fb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969" y="1612463"/>
            <a:ext cx="5126120" cy="28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7837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443367" y="0"/>
            <a:ext cx="694533" cy="461665"/>
          </a:xfrm>
          <a:prstGeom prst="rect">
            <a:avLst/>
          </a:prstGeom>
          <a:noFill/>
        </p:spPr>
        <p:txBody>
          <a:bodyPr wrap="square" rtlCol="0">
            <a:spAutoFit/>
          </a:bodyPr>
          <a:lstStyle/>
          <a:p>
            <a:pPr algn="ctr"/>
            <a:r>
              <a:rPr lang="ru-RU" sz="2400" dirty="0"/>
              <a:t>8</a:t>
            </a:r>
          </a:p>
        </p:txBody>
      </p:sp>
      <p:sp>
        <p:nvSpPr>
          <p:cNvPr id="6" name="TextBox 5">
            <a:extLst>
              <a:ext uri="{FF2B5EF4-FFF2-40B4-BE49-F238E27FC236}">
                <a16:creationId xmlns:a16="http://schemas.microsoft.com/office/drawing/2014/main" xmlns="" id="{585D3F43-9D68-F2F5-EDE9-A4A07B28CE56}"/>
              </a:ext>
            </a:extLst>
          </p:cNvPr>
          <p:cNvSpPr txBox="1"/>
          <p:nvPr/>
        </p:nvSpPr>
        <p:spPr>
          <a:xfrm>
            <a:off x="-1" y="-164418"/>
            <a:ext cx="10443367" cy="1079783"/>
          </a:xfrm>
          <a:prstGeom prst="rect">
            <a:avLst/>
          </a:prstGeom>
          <a:noFill/>
        </p:spPr>
        <p:txBody>
          <a:bodyPr wrap="square">
            <a:spAutoFit/>
          </a:bodyPr>
          <a:lstStyle/>
          <a:p>
            <a:pPr lvl="0" algn="ctr">
              <a:lnSpc>
                <a:spcPts val="7679"/>
              </a:lnSpc>
              <a:defRPr/>
            </a:pPr>
            <a:r>
              <a:rPr lang="ru-RU" sz="2400" b="1" dirty="0">
                <a:solidFill>
                  <a:prstClr val="white"/>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Просвещённый абсолютизм в Центральной и Северной Европе</a:t>
            </a: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xmlns="" id="{E6DA12C0-6C66-452E-988E-52966ABB16F3}"/>
              </a:ext>
            </a:extLst>
          </p:cNvPr>
          <p:cNvSpPr txBox="1"/>
          <p:nvPr/>
        </p:nvSpPr>
        <p:spPr>
          <a:xfrm>
            <a:off x="159391" y="856357"/>
            <a:ext cx="7247071" cy="6001643"/>
          </a:xfrm>
          <a:prstGeom prst="rect">
            <a:avLst/>
          </a:prstGeom>
          <a:noFill/>
        </p:spPr>
        <p:txBody>
          <a:bodyPr wrap="square">
            <a:spAutoFit/>
          </a:bodyPr>
          <a:lstStyle/>
          <a:p>
            <a:pPr algn="just"/>
            <a:r>
              <a:rPr lang="ru-RU" sz="1600" dirty="0"/>
              <a:t>В Швеции идеи просвещённого абсолютизма воплощал король Густав III (1771–1792). В начале века эта страна была одной из сильнейших в Европе. Молодой король Карл XII (1697–1718) почти всю жизнь провёл в войнах. В 1700 г. разразилась Северная война, в которой Швеции противостояли Россия, Саксония, Речь </a:t>
            </a:r>
            <a:r>
              <a:rPr lang="ru-RU" sz="1600" dirty="0" err="1"/>
              <a:t>Посполитая</a:t>
            </a:r>
            <a:r>
              <a:rPr lang="ru-RU" sz="1600" dirty="0"/>
              <a:t> и Дания. Изначально успех способствовал шведам, но затем победы сменились поражениями. Решительная победа над сухопутной армией Швеции была одержана русскими войсками в ходе Полтавской битвы в (1709 г). Карл XII не дожил до конца войны, которая закончилась в 1721 г. поражением </a:t>
            </a:r>
            <a:r>
              <a:rPr lang="ru-RU" sz="1600" dirty="0" smtClean="0"/>
              <a:t>Швеции.</a:t>
            </a:r>
            <a:endParaRPr lang="ru-RU" sz="1600" dirty="0"/>
          </a:p>
          <a:p>
            <a:pPr algn="just"/>
            <a:endParaRPr lang="ru-RU" sz="1600" dirty="0" smtClean="0"/>
          </a:p>
          <a:p>
            <a:pPr algn="just"/>
            <a:r>
              <a:rPr lang="ru-RU" sz="1600" dirty="0"/>
              <a:t>После войны в Швеции усилилась власть парламента — риксдага. Этот период называли «эрой свободы». Однако в 1772 г. Густав III заставил риксдаг принять новую конституцию, которая усиливала власть монарха. Новый король провёл ряд мероприятий в духе просвещённого абсолютизма. Была отменена монополия на торговлю хлебом, смягчены наказания за преступления, отменены пытки и смертная казнь за колдовство. В 1780-е гг. шведские крестьяне получили право покупать государственные земли и распоряжаться собственными владениями. В 1789 г., в разгар очередной войны с Россией (1788–1790), была принята новая конституция Швеции, ещё больше усилившая власть короля. Дворянство, привилегии которого были ограничены, роптало. В 1792 г. один из аристократов нанёс Густаву III смертельное ранение.</a:t>
            </a:r>
          </a:p>
        </p:txBody>
      </p:sp>
      <p:sp>
        <p:nvSpPr>
          <p:cNvPr id="3" name="Прямоугольник 2"/>
          <p:cNvSpPr/>
          <p:nvPr/>
        </p:nvSpPr>
        <p:spPr>
          <a:xfrm>
            <a:off x="7406462" y="4359497"/>
            <a:ext cx="4871207" cy="646331"/>
          </a:xfrm>
          <a:prstGeom prst="rect">
            <a:avLst/>
          </a:prstGeom>
        </p:spPr>
        <p:txBody>
          <a:bodyPr wrap="square">
            <a:spAutoFit/>
          </a:bodyPr>
          <a:lstStyle/>
          <a:p>
            <a:r>
              <a:rPr lang="ru-RU" dirty="0" smtClean="0"/>
              <a:t>Рисунок 4 </a:t>
            </a:r>
            <a:r>
              <a:rPr lang="ru-RU" dirty="0"/>
              <a:t>– «Густав III во время переворота 1772 г». П. </a:t>
            </a:r>
            <a:r>
              <a:rPr lang="ru-RU" dirty="0" err="1"/>
              <a:t>Хрллестрём</a:t>
            </a:r>
            <a:r>
              <a:rPr lang="ru-RU" dirty="0"/>
              <a:t> </a:t>
            </a:r>
          </a:p>
        </p:txBody>
      </p:sp>
      <p:pic>
        <p:nvPicPr>
          <p:cNvPr id="4098" name="Picture 2" descr="https://u.foxford.ngcdn.ru/uploads/tinymce_file/file/17741/a01ca2ed7ef4cd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352" y="1349967"/>
            <a:ext cx="4514294" cy="300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15385"/>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1316</TotalTime>
  <Words>8999</Words>
  <Application>Microsoft Office PowerPoint</Application>
  <PresentationFormat>Широкоэкранный</PresentationFormat>
  <Paragraphs>431</Paragraphs>
  <Slides>60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60</vt:i4>
      </vt:variant>
    </vt:vector>
  </HeadingPairs>
  <TitlesOfParts>
    <vt:vector size="68" baseType="lpstr">
      <vt:lpstr>Arial</vt:lpstr>
      <vt:lpstr>Calibri</vt:lpstr>
      <vt:lpstr>Century Gothic</vt:lpstr>
      <vt:lpstr>Tahoma</vt:lpstr>
      <vt:lpstr>Times New Roman</vt:lpstr>
      <vt:lpstr>Wingdings</vt:lpstr>
      <vt:lpstr>Wingdings 3</vt:lpstr>
      <vt:lpstr>Ион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Андрей Заболотный</cp:lastModifiedBy>
  <cp:revision>141</cp:revision>
  <dcterms:created xsi:type="dcterms:W3CDTF">2022-10-27T16:31:09Z</dcterms:created>
  <dcterms:modified xsi:type="dcterms:W3CDTF">2023-01-13T14:02:13Z</dcterms:modified>
</cp:coreProperties>
</file>